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58E4F07-F315-45AD-BBB8-D12D94E5C2D8}">
  <a:tblStyle styleId="{C58E4F07-F315-45AD-BBB8-D12D94E5C2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80356225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8035622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046603d22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046603d22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4eb3b5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04eb3b5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046603d22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046603d22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04eb3b5b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4eb3b5b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04eb3b5b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04eb3b5b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7e069ffe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7e069ffe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04eb3b5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04eb3b5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046603d22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046603d22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046603d22_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046603d22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04421c8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04421c8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7e069ffe2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7e069ffe2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7e069ffe2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7e069ffe2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7e069ffe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7e069ffe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04421c85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04421c85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46603d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46603d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4421c8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4421c8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46603d2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46603d2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46603d22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46603d22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046603d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046603d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80356225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8035622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hyperlink" Target="https://navigo4u.com/login/" TargetMode="External"/><Relationship Id="rId5" Type="http://schemas.openxmlformats.org/officeDocument/2006/relationships/image" Target="../media/image1.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hyperlink" Target="https://navigo4u.com/register/" TargetMode="External"/><Relationship Id="rId6" Type="http://schemas.openxmlformats.org/officeDocument/2006/relationships/hyperlink" Target="https://navigo4u.com/register/" TargetMode="External"/><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image" Target="../media/image33.jpg"/><Relationship Id="rId10" Type="http://schemas.openxmlformats.org/officeDocument/2006/relationships/image" Target="../media/image14.jpg"/><Relationship Id="rId13" Type="http://schemas.openxmlformats.org/officeDocument/2006/relationships/image" Target="../media/image22.jpg"/><Relationship Id="rId12" Type="http://schemas.openxmlformats.org/officeDocument/2006/relationships/image" Target="../media/image12.jpg"/><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11.jpg"/><Relationship Id="rId15" Type="http://schemas.openxmlformats.org/officeDocument/2006/relationships/image" Target="../media/image26.jpg"/><Relationship Id="rId14" Type="http://schemas.openxmlformats.org/officeDocument/2006/relationships/image" Target="../media/image23.jpg"/><Relationship Id="rId17" Type="http://schemas.openxmlformats.org/officeDocument/2006/relationships/image" Target="../media/image24.jpg"/><Relationship Id="rId16" Type="http://schemas.openxmlformats.org/officeDocument/2006/relationships/image" Target="../media/image25.jpg"/><Relationship Id="rId5" Type="http://schemas.openxmlformats.org/officeDocument/2006/relationships/image" Target="../media/image7.jpg"/><Relationship Id="rId6" Type="http://schemas.openxmlformats.org/officeDocument/2006/relationships/image" Target="../media/image10.jpg"/><Relationship Id="rId7" Type="http://schemas.openxmlformats.org/officeDocument/2006/relationships/image" Target="../media/image20.jpg"/><Relationship Id="rId8"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hyperlink" Target="https://github.com/CS691-001/Project-1/wiki" TargetMode="External"/><Relationship Id="rId5" Type="http://schemas.openxmlformats.org/officeDocument/2006/relationships/hyperlink" Target="https://github.com/CS691-001/Project-1" TargetMode="External"/><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34.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0"/>
            <a:ext cx="9144003" cy="5143500"/>
          </a:xfrm>
          <a:prstGeom prst="rect">
            <a:avLst/>
          </a:prstGeom>
          <a:noFill/>
          <a:ln>
            <a:noFill/>
          </a:ln>
        </p:spPr>
      </p:pic>
      <p:sp>
        <p:nvSpPr>
          <p:cNvPr id="56" name="Google Shape;56;p13"/>
          <p:cNvSpPr txBox="1"/>
          <p:nvPr/>
        </p:nvSpPr>
        <p:spPr>
          <a:xfrm>
            <a:off x="3170625" y="1348825"/>
            <a:ext cx="50451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6472625" y="2391100"/>
            <a:ext cx="2359800" cy="22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Group 1:</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lt1"/>
                </a:solidFill>
                <a:latin typeface="Times New Roman"/>
                <a:ea typeface="Times New Roman"/>
                <a:cs typeface="Times New Roman"/>
                <a:sym typeface="Times New Roman"/>
              </a:rPr>
              <a:t>-</a:t>
            </a: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Priya </a:t>
            </a:r>
            <a:r>
              <a:rPr lang="en" sz="1200">
                <a:solidFill>
                  <a:schemeClr val="lt1"/>
                </a:solidFill>
                <a:latin typeface="Times New Roman"/>
                <a:ea typeface="Times New Roman"/>
                <a:cs typeface="Times New Roman"/>
                <a:sym typeface="Times New Roman"/>
              </a:rPr>
              <a:t>(is13658n@pace.edu)</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Kartik (kk96691n@pace.edu)</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Sunil (sm12210n@pace.edu)</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Pranav (pk73658n@pace.edu)</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Bharath (sv90693n@pace.edu)</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b="1" lang="en">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Rahul (rs15193n@pace.edu)</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8" name="Google Shape;58;p13"/>
          <p:cNvSpPr txBox="1"/>
          <p:nvPr/>
        </p:nvSpPr>
        <p:spPr>
          <a:xfrm>
            <a:off x="2909750" y="-937200"/>
            <a:ext cx="5833200" cy="9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311700" y="3451000"/>
            <a:ext cx="2172000" cy="11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Sprint 4 Deliverable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Clr>
                <a:schemeClr val="dk1"/>
              </a:buClr>
              <a:buSzPts val="1300"/>
              <a:buFont typeface="Arial"/>
              <a:buNone/>
            </a:pPr>
            <a:r>
              <a:rPr lang="en" sz="1300">
                <a:solidFill>
                  <a:schemeClr val="lt1"/>
                </a:solidFill>
              </a:rPr>
              <a:t>CS 691 - Computer Science Project 1</a:t>
            </a:r>
            <a:endParaRPr sz="1300">
              <a:solidFill>
                <a:schemeClr val="lt1"/>
              </a:solidFill>
            </a:endParaRPr>
          </a:p>
          <a:p>
            <a:pPr indent="0" lvl="0" marL="0" rtl="0" algn="l">
              <a:spcBef>
                <a:spcPts val="0"/>
              </a:spcBef>
              <a:spcAft>
                <a:spcPts val="0"/>
              </a:spcAft>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lt1"/>
                </a:solidFill>
                <a:latin typeface="Times New Roman"/>
                <a:ea typeface="Times New Roman"/>
                <a:cs typeface="Times New Roman"/>
                <a:sym typeface="Times New Roman"/>
              </a:rPr>
              <a:t>Prof. Henry Wong</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lt1"/>
              </a:solidFill>
              <a:latin typeface="Times New Roman"/>
              <a:ea typeface="Times New Roman"/>
              <a:cs typeface="Times New Roman"/>
              <a:sym typeface="Times New Roman"/>
            </a:endParaRPr>
          </a:p>
        </p:txBody>
      </p:sp>
      <p:pic>
        <p:nvPicPr>
          <p:cNvPr id="60" name="Google Shape;60;p13"/>
          <p:cNvPicPr preferRelativeResize="0"/>
          <p:nvPr/>
        </p:nvPicPr>
        <p:blipFill>
          <a:blip r:embed="rId4">
            <a:alphaModFix/>
          </a:blip>
          <a:stretch>
            <a:fillRect/>
          </a:stretch>
        </p:blipFill>
        <p:spPr>
          <a:xfrm>
            <a:off x="47400" y="37650"/>
            <a:ext cx="654450" cy="666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 name="Google Shape;137;p22"/>
          <p:cNvSpPr txBox="1"/>
          <p:nvPr>
            <p:ph idx="1" type="body"/>
          </p:nvPr>
        </p:nvSpPr>
        <p:spPr>
          <a:xfrm>
            <a:off x="3557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38" name="Google Shape;138;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39" name="Google Shape;139;p22"/>
          <p:cNvSpPr txBox="1"/>
          <p:nvPr/>
        </p:nvSpPr>
        <p:spPr>
          <a:xfrm>
            <a:off x="1152525" y="228600"/>
            <a:ext cx="50451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2"/>
          <p:cNvPicPr preferRelativeResize="0"/>
          <p:nvPr/>
        </p:nvPicPr>
        <p:blipFill>
          <a:blip r:embed="rId4">
            <a:alphaModFix/>
          </a:blip>
          <a:stretch>
            <a:fillRect/>
          </a:stretch>
        </p:blipFill>
        <p:spPr>
          <a:xfrm>
            <a:off x="47400" y="37650"/>
            <a:ext cx="654450" cy="666125"/>
          </a:xfrm>
          <a:prstGeom prst="rect">
            <a:avLst/>
          </a:prstGeom>
          <a:noFill/>
          <a:ln>
            <a:noFill/>
          </a:ln>
        </p:spPr>
      </p:pic>
      <p:pic>
        <p:nvPicPr>
          <p:cNvPr id="141" name="Google Shape;141;p22"/>
          <p:cNvPicPr preferRelativeResize="0"/>
          <p:nvPr/>
        </p:nvPicPr>
        <p:blipFill>
          <a:blip r:embed="rId5">
            <a:alphaModFix/>
          </a:blip>
          <a:stretch>
            <a:fillRect/>
          </a:stretch>
        </p:blipFill>
        <p:spPr>
          <a:xfrm>
            <a:off x="113850" y="861450"/>
            <a:ext cx="8802426" cy="4148499"/>
          </a:xfrm>
          <a:prstGeom prst="rect">
            <a:avLst/>
          </a:prstGeom>
          <a:noFill/>
          <a:ln>
            <a:noFill/>
          </a:ln>
        </p:spPr>
      </p:pic>
      <p:sp>
        <p:nvSpPr>
          <p:cNvPr id="142" name="Google Shape;142;p22"/>
          <p:cNvSpPr txBox="1"/>
          <p:nvPr/>
        </p:nvSpPr>
        <p:spPr>
          <a:xfrm>
            <a:off x="781050" y="123825"/>
            <a:ext cx="6867600" cy="5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Test Cases</a:t>
            </a:r>
            <a:endParaRPr b="1"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ph type="title"/>
          </p:nvPr>
        </p:nvSpPr>
        <p:spPr>
          <a:xfrm>
            <a:off x="785375" y="84363"/>
            <a:ext cx="800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p>
        </p:txBody>
      </p:sp>
      <p:sp>
        <p:nvSpPr>
          <p:cNvPr id="148" name="Google Shape;148;p23"/>
          <p:cNvSpPr txBox="1"/>
          <p:nvPr>
            <p:ph idx="1" type="body"/>
          </p:nvPr>
        </p:nvSpPr>
        <p:spPr>
          <a:xfrm>
            <a:off x="3088775" y="1060100"/>
            <a:ext cx="5904600" cy="227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00000"/>
                </a:solidFill>
              </a:rPr>
              <a:t> </a:t>
            </a:r>
            <a:r>
              <a:rPr lang="en" sz="1600">
                <a:solidFill>
                  <a:schemeClr val="dk1"/>
                </a:solidFill>
              </a:rPr>
              <a:t>M</a:t>
            </a:r>
            <a:r>
              <a:rPr lang="en" sz="1600">
                <a:solidFill>
                  <a:schemeClr val="dk1"/>
                </a:solidFill>
              </a:rPr>
              <a:t>any new york </a:t>
            </a:r>
            <a:r>
              <a:rPr lang="en" sz="1600">
                <a:solidFill>
                  <a:schemeClr val="dk1"/>
                </a:solidFill>
              </a:rPr>
              <a:t>yankees</a:t>
            </a:r>
            <a:r>
              <a:rPr lang="en" sz="1600">
                <a:solidFill>
                  <a:schemeClr val="dk1"/>
                </a:solidFill>
              </a:rPr>
              <a:t> fan come to watch baseball to USA from different parts of the world, each of them having different native languages. Matt is 15</a:t>
            </a:r>
            <a:r>
              <a:rPr lang="en" sz="1600">
                <a:solidFill>
                  <a:schemeClr val="dk1"/>
                </a:solidFill>
              </a:rPr>
              <a:t> years old</a:t>
            </a:r>
            <a:r>
              <a:rPr lang="en" sz="1600">
                <a:solidFill>
                  <a:schemeClr val="dk1"/>
                </a:solidFill>
              </a:rPr>
              <a:t> student also </a:t>
            </a:r>
            <a:r>
              <a:rPr lang="en" sz="1600">
                <a:solidFill>
                  <a:schemeClr val="dk1"/>
                </a:solidFill>
              </a:rPr>
              <a:t>yankee’s fan, who</a:t>
            </a:r>
            <a:r>
              <a:rPr lang="en" sz="1600">
                <a:solidFill>
                  <a:schemeClr val="dk1"/>
                </a:solidFill>
              </a:rPr>
              <a:t> wants to reach a stadium and have no idea about the stadium location. He logged in</a:t>
            </a:r>
            <a:r>
              <a:rPr lang="en" sz="1600">
                <a:solidFill>
                  <a:schemeClr val="dk1"/>
                </a:solidFill>
              </a:rPr>
              <a:t> </a:t>
            </a:r>
            <a:r>
              <a:rPr lang="en" sz="1600">
                <a:solidFill>
                  <a:schemeClr val="dk1"/>
                </a:solidFill>
                <a:uFill>
                  <a:noFill/>
                </a:uFill>
                <a:hlinkClick r:id="rId4"/>
              </a:rPr>
              <a:t>Navigo application</a:t>
            </a:r>
            <a:r>
              <a:rPr lang="en" sz="1600">
                <a:solidFill>
                  <a:schemeClr val="dk1"/>
                </a:solidFill>
              </a:rPr>
              <a:t>, and searched the stadium name in which address, map, travel duration, new york yankees schedule, ticket cost, etc were provided. Navigo made life easier.</a:t>
            </a:r>
            <a:r>
              <a:rPr lang="en">
                <a:solidFill>
                  <a:srgbClr val="000000"/>
                </a:solidFill>
              </a:rPr>
              <a:t>   </a:t>
            </a:r>
            <a:endParaRPr>
              <a:solidFill>
                <a:srgbClr val="000000"/>
              </a:solidFill>
            </a:endParaRPr>
          </a:p>
          <a:p>
            <a:pPr indent="0" lvl="0" marL="0" rtl="0" algn="just">
              <a:spcBef>
                <a:spcPts val="1600"/>
              </a:spcBef>
              <a:spcAft>
                <a:spcPts val="1600"/>
              </a:spcAft>
              <a:buNone/>
            </a:pPr>
            <a:r>
              <a:rPr lang="en">
                <a:solidFill>
                  <a:srgbClr val="000000"/>
                </a:solidFill>
              </a:rPr>
              <a:t> </a:t>
            </a:r>
            <a:endParaRPr>
              <a:solidFill>
                <a:srgbClr val="000000"/>
              </a:solidFill>
            </a:endParaRPr>
          </a:p>
        </p:txBody>
      </p:sp>
      <p:pic>
        <p:nvPicPr>
          <p:cNvPr id="149" name="Google Shape;149;p23"/>
          <p:cNvPicPr preferRelativeResize="0"/>
          <p:nvPr/>
        </p:nvPicPr>
        <p:blipFill>
          <a:blip r:embed="rId5">
            <a:alphaModFix/>
          </a:blip>
          <a:stretch>
            <a:fillRect/>
          </a:stretch>
        </p:blipFill>
        <p:spPr>
          <a:xfrm>
            <a:off x="47400" y="37650"/>
            <a:ext cx="654450" cy="666125"/>
          </a:xfrm>
          <a:prstGeom prst="rect">
            <a:avLst/>
          </a:prstGeom>
          <a:noFill/>
          <a:ln>
            <a:noFill/>
          </a:ln>
        </p:spPr>
      </p:pic>
      <p:pic>
        <p:nvPicPr>
          <p:cNvPr id="150" name="Google Shape;150;p23"/>
          <p:cNvPicPr preferRelativeResize="0"/>
          <p:nvPr/>
        </p:nvPicPr>
        <p:blipFill>
          <a:blip r:embed="rId6">
            <a:alphaModFix/>
          </a:blip>
          <a:stretch>
            <a:fillRect/>
          </a:stretch>
        </p:blipFill>
        <p:spPr>
          <a:xfrm>
            <a:off x="222625" y="1152450"/>
            <a:ext cx="2769225" cy="212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809650" y="131075"/>
            <a:ext cx="824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p>
        </p:txBody>
      </p:sp>
      <p:pic>
        <p:nvPicPr>
          <p:cNvPr id="156" name="Google Shape;156;p24"/>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157" name="Google Shape;157;p24"/>
          <p:cNvSpPr txBox="1"/>
          <p:nvPr>
            <p:ph idx="2" type="body"/>
          </p:nvPr>
        </p:nvSpPr>
        <p:spPr>
          <a:xfrm>
            <a:off x="2386975" y="1108800"/>
            <a:ext cx="6452400" cy="277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1"/>
                </a:solidFill>
              </a:rPr>
              <a:t>An Indian lady in her 50’s came to New York to visit her son, she is not much familiar with locations. Her son has to go to office everyday so if she want</a:t>
            </a:r>
            <a:r>
              <a:rPr lang="en" sz="1600">
                <a:solidFill>
                  <a:schemeClr val="dk1"/>
                </a:solidFill>
              </a:rPr>
              <a:t>s </a:t>
            </a:r>
            <a:r>
              <a:rPr lang="en" sz="1600">
                <a:solidFill>
                  <a:schemeClr val="dk1"/>
                </a:solidFill>
              </a:rPr>
              <a:t>to visit all the tourist attractions on her own, thus when she uses navigo application, she just needs to </a:t>
            </a:r>
            <a:r>
              <a:rPr lang="en" sz="1600">
                <a:solidFill>
                  <a:schemeClr val="dk1"/>
                </a:solidFill>
              </a:rPr>
              <a:t>register and login in </a:t>
            </a:r>
            <a:r>
              <a:rPr lang="en" sz="1700" u="sng">
                <a:solidFill>
                  <a:schemeClr val="accent5"/>
                </a:solidFill>
                <a:hlinkClick r:id="rId5"/>
              </a:rPr>
              <a:t>Navigo application</a:t>
            </a:r>
            <a:r>
              <a:rPr lang="en" sz="1600">
                <a:solidFill>
                  <a:schemeClr val="dk1"/>
                </a:solidFill>
              </a:rPr>
              <a:t>, in which she </a:t>
            </a:r>
            <a:r>
              <a:rPr lang="en" sz="1600">
                <a:solidFill>
                  <a:schemeClr val="dk1"/>
                </a:solidFill>
              </a:rPr>
              <a:t>has to speak the names of the places to visit and the </a:t>
            </a:r>
            <a:r>
              <a:rPr lang="en" sz="1700" u="sng">
                <a:solidFill>
                  <a:schemeClr val="accent5"/>
                </a:solidFill>
                <a:hlinkClick r:id="rId6"/>
              </a:rPr>
              <a:t>Navigo application</a:t>
            </a:r>
            <a:r>
              <a:rPr lang="en" sz="1600">
                <a:solidFill>
                  <a:schemeClr val="dk1"/>
                </a:solidFill>
              </a:rPr>
              <a:t> will provide  with all the relevant information about the place. Instead of using </a:t>
            </a:r>
            <a:r>
              <a:rPr lang="en" sz="1600">
                <a:solidFill>
                  <a:schemeClr val="dk1"/>
                </a:solidFill>
              </a:rPr>
              <a:t>multiple</a:t>
            </a:r>
            <a:r>
              <a:rPr lang="en" sz="1600">
                <a:solidFill>
                  <a:schemeClr val="dk1"/>
                </a:solidFill>
              </a:rPr>
              <a:t> websites and app she just has to use one application, so it becomes easier for her.</a:t>
            </a:r>
            <a:endParaRPr sz="1600">
              <a:solidFill>
                <a:schemeClr val="dk1"/>
              </a:solidFill>
            </a:endParaRPr>
          </a:p>
          <a:p>
            <a:pPr indent="0" lvl="0" marL="0" rtl="0" algn="l">
              <a:spcBef>
                <a:spcPts val="1600"/>
              </a:spcBef>
              <a:spcAft>
                <a:spcPts val="1600"/>
              </a:spcAft>
              <a:buNone/>
            </a:pPr>
            <a:r>
              <a:t/>
            </a:r>
            <a:endParaRPr/>
          </a:p>
        </p:txBody>
      </p:sp>
      <p:pic>
        <p:nvPicPr>
          <p:cNvPr id="158" name="Google Shape;158;p24"/>
          <p:cNvPicPr preferRelativeResize="0"/>
          <p:nvPr/>
        </p:nvPicPr>
        <p:blipFill>
          <a:blip r:embed="rId7">
            <a:alphaModFix/>
          </a:blip>
          <a:stretch>
            <a:fillRect/>
          </a:stretch>
        </p:blipFill>
        <p:spPr>
          <a:xfrm>
            <a:off x="592450" y="1278175"/>
            <a:ext cx="1609700" cy="1540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768900" y="84363"/>
            <a:ext cx="810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Minimum</a:t>
            </a:r>
            <a:r>
              <a:rPr lang="en"/>
              <a:t> Viable </a:t>
            </a:r>
            <a:r>
              <a:rPr lang="en"/>
              <a:t>Product</a:t>
            </a:r>
            <a:r>
              <a:rPr lang="en"/>
              <a:t> </a:t>
            </a:r>
            <a:endParaRPr/>
          </a:p>
        </p:txBody>
      </p:sp>
      <p:sp>
        <p:nvSpPr>
          <p:cNvPr id="164" name="Google Shape;164;p25"/>
          <p:cNvSpPr txBox="1"/>
          <p:nvPr>
            <p:ph idx="1" type="body"/>
          </p:nvPr>
        </p:nvSpPr>
        <p:spPr>
          <a:xfrm>
            <a:off x="496875" y="863550"/>
            <a:ext cx="8508600" cy="34164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rgbClr val="222222"/>
                </a:solidFill>
              </a:rPr>
              <a:t>A minimum viable product (MVP) is a development technique in which a new product or website is developed as an early build of the final product.  </a:t>
            </a:r>
            <a:endParaRPr>
              <a:solidFill>
                <a:srgbClr val="222222"/>
              </a:solidFill>
            </a:endParaRPr>
          </a:p>
          <a:p>
            <a:pPr indent="-317500" lvl="0" marL="457200" rtl="0" algn="just">
              <a:spcBef>
                <a:spcPts val="1600"/>
              </a:spcBef>
              <a:spcAft>
                <a:spcPts val="0"/>
              </a:spcAft>
              <a:buSzPts val="1400"/>
              <a:buChar char="●"/>
            </a:pPr>
            <a:r>
              <a:rPr lang="en">
                <a:solidFill>
                  <a:srgbClr val="222222"/>
                </a:solidFill>
              </a:rPr>
              <a:t>Our website for Navigo which can be used primarily for registration/login. </a:t>
            </a:r>
            <a:r>
              <a:rPr lang="en">
                <a:solidFill>
                  <a:srgbClr val="222222"/>
                </a:solidFill>
              </a:rPr>
              <a:t> </a:t>
            </a:r>
            <a:endParaRPr>
              <a:solidFill>
                <a:srgbClr val="222222"/>
              </a:solidFill>
            </a:endParaRPr>
          </a:p>
          <a:p>
            <a:pPr indent="-317500" lvl="0" marL="457200" rtl="0" algn="just">
              <a:spcBef>
                <a:spcPts val="0"/>
              </a:spcBef>
              <a:spcAft>
                <a:spcPts val="0"/>
              </a:spcAft>
              <a:buSzPts val="1400"/>
              <a:buChar char="●"/>
            </a:pPr>
            <a:r>
              <a:rPr lang="en">
                <a:solidFill>
                  <a:schemeClr val="dk1"/>
                </a:solidFill>
              </a:rPr>
              <a:t>The user can register for Navigo’s services by signing up/creating a new account on our website. </a:t>
            </a:r>
            <a:r>
              <a:rPr lang="en">
                <a:solidFill>
                  <a:srgbClr val="222222"/>
                </a:solidFill>
              </a:rPr>
              <a:t> </a:t>
            </a:r>
            <a:endParaRPr>
              <a:solidFill>
                <a:srgbClr val="222222"/>
              </a:solidFill>
            </a:endParaRPr>
          </a:p>
          <a:p>
            <a:pPr indent="-317500" lvl="0" marL="457200" rtl="0" algn="just">
              <a:spcBef>
                <a:spcPts val="0"/>
              </a:spcBef>
              <a:spcAft>
                <a:spcPts val="0"/>
              </a:spcAft>
              <a:buSzPts val="1400"/>
              <a:buChar char="●"/>
            </a:pPr>
            <a:r>
              <a:rPr lang="en">
                <a:solidFill>
                  <a:srgbClr val="222222"/>
                </a:solidFill>
              </a:rPr>
              <a:t>End-user (unregistered) can use our sign-up form to create an account.  After filling the sign up form (Unique </a:t>
            </a:r>
            <a:r>
              <a:rPr lang="en">
                <a:solidFill>
                  <a:srgbClr val="24292E"/>
                </a:solidFill>
              </a:rPr>
              <a:t>Username, First Name, Last Name, E-Mail, Password</a:t>
            </a:r>
            <a:r>
              <a:rPr lang="en">
                <a:solidFill>
                  <a:srgbClr val="222222"/>
                </a:solidFill>
              </a:rPr>
              <a:t>)</a:t>
            </a:r>
            <a:r>
              <a:rPr lang="en">
                <a:solidFill>
                  <a:srgbClr val="222222"/>
                </a:solidFill>
              </a:rPr>
              <a:t> the user needs to then confirm the account after </a:t>
            </a:r>
            <a:r>
              <a:rPr lang="en">
                <a:solidFill>
                  <a:srgbClr val="222222"/>
                </a:solidFill>
              </a:rPr>
              <a:t>receiving</a:t>
            </a:r>
            <a:r>
              <a:rPr lang="en">
                <a:solidFill>
                  <a:srgbClr val="222222"/>
                </a:solidFill>
              </a:rPr>
              <a:t> the confirmation mail from Navigo. </a:t>
            </a:r>
            <a:endParaRPr>
              <a:solidFill>
                <a:srgbClr val="222222"/>
              </a:solidFill>
            </a:endParaRPr>
          </a:p>
          <a:p>
            <a:pPr indent="-317500" lvl="0" marL="457200" rtl="0" algn="just">
              <a:spcBef>
                <a:spcPts val="0"/>
              </a:spcBef>
              <a:spcAft>
                <a:spcPts val="0"/>
              </a:spcAft>
              <a:buSzPts val="1400"/>
              <a:buChar char="●"/>
            </a:pPr>
            <a:r>
              <a:rPr lang="en">
                <a:solidFill>
                  <a:schemeClr val="dk1"/>
                </a:solidFill>
              </a:rPr>
              <a:t>The</a:t>
            </a:r>
            <a:r>
              <a:rPr lang="en">
                <a:solidFill>
                  <a:srgbClr val="222222"/>
                </a:solidFill>
              </a:rPr>
              <a:t> Website also has an ‘About Us’ page which displays the information regar</a:t>
            </a:r>
            <a:r>
              <a:rPr lang="en">
                <a:solidFill>
                  <a:srgbClr val="222222"/>
                </a:solidFill>
              </a:rPr>
              <a:t>ding</a:t>
            </a:r>
            <a:r>
              <a:rPr lang="en">
                <a:solidFill>
                  <a:srgbClr val="222222"/>
                </a:solidFill>
              </a:rPr>
              <a:t> our services and our team. </a:t>
            </a:r>
            <a:endParaRPr>
              <a:solidFill>
                <a:srgbClr val="222222"/>
              </a:solidFill>
            </a:endParaRPr>
          </a:p>
          <a:p>
            <a:pPr indent="-317500" lvl="0" marL="457200" rtl="0" algn="just">
              <a:spcBef>
                <a:spcPts val="0"/>
              </a:spcBef>
              <a:spcAft>
                <a:spcPts val="0"/>
              </a:spcAft>
              <a:buSzPts val="1400"/>
              <a:buChar char="●"/>
            </a:pPr>
            <a:r>
              <a:rPr lang="en">
                <a:solidFill>
                  <a:srgbClr val="222222"/>
                </a:solidFill>
              </a:rPr>
              <a:t>It also includes a contact page through which a user can contact the Navigo Team for any queries or questions regarding our application. </a:t>
            </a:r>
            <a:endParaRPr>
              <a:solidFill>
                <a:srgbClr val="222222"/>
              </a:solidFill>
            </a:endParaRPr>
          </a:p>
          <a:p>
            <a:pPr indent="-323850" lvl="0" marL="457200" rtl="0" algn="just">
              <a:spcBef>
                <a:spcPts val="0"/>
              </a:spcBef>
              <a:spcAft>
                <a:spcPts val="0"/>
              </a:spcAft>
              <a:buSzPts val="1500"/>
              <a:buChar char="●"/>
            </a:pPr>
            <a:r>
              <a:rPr lang="en">
                <a:solidFill>
                  <a:srgbClr val="222222"/>
                </a:solidFill>
              </a:rPr>
              <a:t>We implemented chatbot which is an automated system of communication with users.  </a:t>
            </a:r>
            <a:r>
              <a:rPr lang="en">
                <a:solidFill>
                  <a:schemeClr val="dk1"/>
                </a:solidFill>
              </a:rPr>
              <a:t>  </a:t>
            </a:r>
            <a:r>
              <a:rPr lang="en">
                <a:solidFill>
                  <a:srgbClr val="222222"/>
                </a:solidFill>
              </a:rPr>
              <a:t> </a:t>
            </a:r>
            <a:r>
              <a:rPr lang="en" sz="1500">
                <a:solidFill>
                  <a:srgbClr val="222222"/>
                </a:solidFill>
              </a:rPr>
              <a:t>     </a:t>
            </a:r>
            <a:endParaRPr sz="1500">
              <a:solidFill>
                <a:srgbClr val="222222"/>
              </a:solidFill>
            </a:endParaRPr>
          </a:p>
          <a:p>
            <a:pPr indent="457200" lvl="0" marL="0" rtl="0" algn="just">
              <a:spcBef>
                <a:spcPts val="1600"/>
              </a:spcBef>
              <a:spcAft>
                <a:spcPts val="1600"/>
              </a:spcAft>
              <a:buNone/>
            </a:pPr>
            <a:r>
              <a:t/>
            </a:r>
            <a:endParaRPr sz="1200">
              <a:solidFill>
                <a:srgbClr val="222222"/>
              </a:solidFill>
            </a:endParaRPr>
          </a:p>
        </p:txBody>
      </p:sp>
      <p:pic>
        <p:nvPicPr>
          <p:cNvPr id="165" name="Google Shape;165;p25"/>
          <p:cNvPicPr preferRelativeResize="0"/>
          <p:nvPr/>
        </p:nvPicPr>
        <p:blipFill>
          <a:blip r:embed="rId4">
            <a:alphaModFix/>
          </a:blip>
          <a:stretch>
            <a:fillRect/>
          </a:stretch>
        </p:blipFill>
        <p:spPr>
          <a:xfrm>
            <a:off x="47400" y="37650"/>
            <a:ext cx="654450" cy="66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768900" y="84363"/>
            <a:ext cx="810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Minimum Viable Product- </a:t>
            </a:r>
            <a:r>
              <a:rPr lang="en" sz="2200"/>
              <a:t>Minimum Awesome Product</a:t>
            </a:r>
            <a:r>
              <a:rPr lang="en" sz="2200"/>
              <a:t>  </a:t>
            </a:r>
            <a:endParaRPr sz="2200"/>
          </a:p>
        </p:txBody>
      </p:sp>
      <p:pic>
        <p:nvPicPr>
          <p:cNvPr id="171" name="Google Shape;171;p26"/>
          <p:cNvPicPr preferRelativeResize="0"/>
          <p:nvPr/>
        </p:nvPicPr>
        <p:blipFill>
          <a:blip r:embed="rId4">
            <a:alphaModFix/>
          </a:blip>
          <a:stretch>
            <a:fillRect/>
          </a:stretch>
        </p:blipFill>
        <p:spPr>
          <a:xfrm>
            <a:off x="47400" y="37650"/>
            <a:ext cx="654450" cy="666125"/>
          </a:xfrm>
          <a:prstGeom prst="rect">
            <a:avLst/>
          </a:prstGeom>
          <a:noFill/>
          <a:ln>
            <a:noFill/>
          </a:ln>
        </p:spPr>
      </p:pic>
      <p:grpSp>
        <p:nvGrpSpPr>
          <p:cNvPr id="172" name="Google Shape;172;p26"/>
          <p:cNvGrpSpPr/>
          <p:nvPr/>
        </p:nvGrpSpPr>
        <p:grpSpPr>
          <a:xfrm>
            <a:off x="4968932" y="1245208"/>
            <a:ext cx="3800773" cy="2528359"/>
            <a:chOff x="2202450" y="1168375"/>
            <a:chExt cx="4351200" cy="2417400"/>
          </a:xfrm>
        </p:grpSpPr>
        <p:sp>
          <p:nvSpPr>
            <p:cNvPr id="173" name="Google Shape;173;p26"/>
            <p:cNvSpPr/>
            <p:nvPr/>
          </p:nvSpPr>
          <p:spPr>
            <a:xfrm>
              <a:off x="2202450" y="1168375"/>
              <a:ext cx="2175600" cy="12087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Scan the picture and navigate with useful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Information/listings </a:t>
              </a:r>
              <a:endParaRPr/>
            </a:p>
          </p:txBody>
        </p:sp>
        <p:sp>
          <p:nvSpPr>
            <p:cNvPr id="174" name="Google Shape;174;p26"/>
            <p:cNvSpPr/>
            <p:nvPr/>
          </p:nvSpPr>
          <p:spPr>
            <a:xfrm>
              <a:off x="4378050" y="1168375"/>
              <a:ext cx="2175600" cy="1208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PLAN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Clone the Google API with required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information in mobile application</a:t>
              </a:r>
              <a:endParaRPr/>
            </a:p>
          </p:txBody>
        </p:sp>
        <p:sp>
          <p:nvSpPr>
            <p:cNvPr id="175" name="Google Shape;175;p26"/>
            <p:cNvSpPr/>
            <p:nvPr/>
          </p:nvSpPr>
          <p:spPr>
            <a:xfrm>
              <a:off x="2202450" y="2377075"/>
              <a:ext cx="2175600" cy="1208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DELEGATE</a:t>
              </a:r>
              <a:endParaRPr>
                <a:solidFill>
                  <a:schemeClr val="dk1"/>
                </a:solidFill>
              </a:endParaRPr>
            </a:p>
            <a:p>
              <a:pPr indent="0" lvl="0" marL="0" rtl="0" algn="l">
                <a:spcBef>
                  <a:spcPts val="0"/>
                </a:spcBef>
                <a:spcAft>
                  <a:spcPts val="0"/>
                </a:spcAft>
                <a:buNone/>
              </a:pPr>
              <a:r>
                <a:rPr lang="en">
                  <a:solidFill>
                    <a:schemeClr val="dk1"/>
                  </a:solidFill>
                </a:rPr>
                <a:t>Consider third-party permitted applications. </a:t>
              </a:r>
              <a:endParaRPr>
                <a:solidFill>
                  <a:schemeClr val="dk1"/>
                </a:solidFill>
              </a:endParaRPr>
            </a:p>
          </p:txBody>
        </p:sp>
        <p:sp>
          <p:nvSpPr>
            <p:cNvPr id="176" name="Google Shape;176;p26"/>
            <p:cNvSpPr/>
            <p:nvPr/>
          </p:nvSpPr>
          <p:spPr>
            <a:xfrm>
              <a:off x="4378050" y="2377075"/>
              <a:ext cx="2175600" cy="12087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ELIMINATE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Remove multiple web pages and make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user friendly.</a:t>
              </a:r>
              <a:endParaRPr>
                <a:solidFill>
                  <a:schemeClr val="dk1"/>
                </a:solidFill>
              </a:endParaRPr>
            </a:p>
            <a:p>
              <a:pPr indent="0" lvl="0" marL="0" rtl="0" algn="l">
                <a:spcBef>
                  <a:spcPts val="0"/>
                </a:spcBef>
                <a:spcAft>
                  <a:spcPts val="0"/>
                </a:spcAft>
                <a:buNone/>
              </a:pPr>
              <a:r>
                <a:t/>
              </a:r>
              <a:endParaRPr/>
            </a:p>
          </p:txBody>
        </p:sp>
      </p:grpSp>
      <p:sp>
        <p:nvSpPr>
          <p:cNvPr id="177" name="Google Shape;177;p26"/>
          <p:cNvSpPr txBox="1"/>
          <p:nvPr/>
        </p:nvSpPr>
        <p:spPr>
          <a:xfrm>
            <a:off x="1424613" y="3677450"/>
            <a:ext cx="228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Service+ ux = </a:t>
            </a:r>
            <a:r>
              <a:rPr b="1" lang="en">
                <a:solidFill>
                  <a:schemeClr val="dk1"/>
                </a:solidFill>
              </a:rPr>
              <a:t>Business</a:t>
            </a:r>
            <a:endParaRPr b="1">
              <a:solidFill>
                <a:schemeClr val="dk1"/>
              </a:solidFill>
            </a:endParaRPr>
          </a:p>
        </p:txBody>
      </p:sp>
      <p:pic>
        <p:nvPicPr>
          <p:cNvPr id="178" name="Google Shape;178;p26"/>
          <p:cNvPicPr preferRelativeResize="0"/>
          <p:nvPr/>
        </p:nvPicPr>
        <p:blipFill>
          <a:blip r:embed="rId5">
            <a:alphaModFix/>
          </a:blip>
          <a:stretch>
            <a:fillRect/>
          </a:stretch>
        </p:blipFill>
        <p:spPr>
          <a:xfrm>
            <a:off x="698503" y="1274488"/>
            <a:ext cx="3390116" cy="2469775"/>
          </a:xfrm>
          <a:prstGeom prst="rect">
            <a:avLst/>
          </a:prstGeom>
          <a:noFill/>
          <a:ln>
            <a:noFill/>
          </a:ln>
        </p:spPr>
      </p:pic>
      <p:sp>
        <p:nvSpPr>
          <p:cNvPr id="179" name="Google Shape;179;p26"/>
          <p:cNvSpPr/>
          <p:nvPr/>
        </p:nvSpPr>
        <p:spPr>
          <a:xfrm>
            <a:off x="4149725" y="2430750"/>
            <a:ext cx="755100" cy="241800"/>
          </a:xfrm>
          <a:prstGeom prst="rightArrow">
            <a:avLst>
              <a:gd fmla="val 50000" name="adj1"/>
              <a:gd fmla="val 50000" name="adj2"/>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185" name="Google Shape;185;p27"/>
          <p:cNvSpPr txBox="1"/>
          <p:nvPr/>
        </p:nvSpPr>
        <p:spPr>
          <a:xfrm>
            <a:off x="902088" y="37650"/>
            <a:ext cx="7541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Sprint map</a:t>
            </a:r>
            <a:endParaRPr sz="3950">
              <a:solidFill>
                <a:srgbClr val="172B4D"/>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2400"/>
          </a:p>
        </p:txBody>
      </p:sp>
      <p:pic>
        <p:nvPicPr>
          <p:cNvPr id="186" name="Google Shape;186;p27"/>
          <p:cNvPicPr preferRelativeResize="0"/>
          <p:nvPr/>
        </p:nvPicPr>
        <p:blipFill>
          <a:blip r:embed="rId5">
            <a:alphaModFix/>
          </a:blip>
          <a:stretch>
            <a:fillRect/>
          </a:stretch>
        </p:blipFill>
        <p:spPr>
          <a:xfrm>
            <a:off x="634050" y="712825"/>
            <a:ext cx="7982175" cy="350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192" name="Google Shape;192;p28"/>
          <p:cNvSpPr txBox="1"/>
          <p:nvPr/>
        </p:nvSpPr>
        <p:spPr>
          <a:xfrm>
            <a:off x="902088" y="37650"/>
            <a:ext cx="7541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Sprint Log</a:t>
            </a:r>
            <a:endParaRPr sz="2400"/>
          </a:p>
        </p:txBody>
      </p:sp>
      <p:graphicFrame>
        <p:nvGraphicFramePr>
          <p:cNvPr id="193" name="Google Shape;193;p28"/>
          <p:cNvGraphicFramePr/>
          <p:nvPr/>
        </p:nvGraphicFramePr>
        <p:xfrm>
          <a:off x="834988" y="703775"/>
          <a:ext cx="3000000" cy="3000000"/>
        </p:xfrm>
        <a:graphic>
          <a:graphicData uri="http://schemas.openxmlformats.org/drawingml/2006/table">
            <a:tbl>
              <a:tblPr>
                <a:noFill/>
                <a:tableStyleId>{C58E4F07-F315-45AD-BBB8-D12D94E5C2D8}</a:tableStyleId>
              </a:tblPr>
              <a:tblGrid>
                <a:gridCol w="4672575"/>
                <a:gridCol w="822975"/>
                <a:gridCol w="954900"/>
                <a:gridCol w="1547175"/>
              </a:tblGrid>
              <a:tr h="332225">
                <a:tc>
                  <a:txBody>
                    <a:bodyPr/>
                    <a:lstStyle/>
                    <a:p>
                      <a:pPr indent="0" lvl="0" marL="0" rtl="0" algn="ctr">
                        <a:spcBef>
                          <a:spcPts val="0"/>
                        </a:spcBef>
                        <a:spcAft>
                          <a:spcPts val="0"/>
                        </a:spcAft>
                        <a:buClr>
                          <a:schemeClr val="dk1"/>
                        </a:buClr>
                        <a:buSzPts val="1100"/>
                        <a:buFont typeface="Arial"/>
                        <a:buNone/>
                      </a:pPr>
                      <a:r>
                        <a:rPr b="1" lang="en" sz="1300">
                          <a:solidFill>
                            <a:schemeClr val="dk1"/>
                          </a:solidFill>
                        </a:rPr>
                        <a:t>Task</a:t>
                      </a:r>
                      <a:endParaRPr b="1"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t>Status</a:t>
                      </a:r>
                      <a:endParaRPr b="1" sz="1300"/>
                    </a:p>
                  </a:txBody>
                  <a:tcPr marT="91425" marB="91425" marR="91425" marL="91425"/>
                </a:tc>
                <a:tc>
                  <a:txBody>
                    <a:bodyPr/>
                    <a:lstStyle/>
                    <a:p>
                      <a:pPr indent="0" lvl="0" marL="0" rtl="0" algn="l">
                        <a:spcBef>
                          <a:spcPts val="0"/>
                        </a:spcBef>
                        <a:spcAft>
                          <a:spcPts val="0"/>
                        </a:spcAft>
                        <a:buNone/>
                      </a:pPr>
                      <a:r>
                        <a:rPr b="1" lang="en" sz="1300"/>
                        <a:t>Priority</a:t>
                      </a:r>
                      <a:endParaRPr b="1" sz="1300"/>
                    </a:p>
                  </a:txBody>
                  <a:tcPr marT="91425" marB="91425" marR="91425" marL="91425"/>
                </a:tc>
                <a:tc>
                  <a:txBody>
                    <a:bodyPr/>
                    <a:lstStyle/>
                    <a:p>
                      <a:pPr indent="0" lvl="0" marL="0" rtl="0" algn="l">
                        <a:spcBef>
                          <a:spcPts val="0"/>
                        </a:spcBef>
                        <a:spcAft>
                          <a:spcPts val="0"/>
                        </a:spcAft>
                        <a:buNone/>
                      </a:pPr>
                      <a:r>
                        <a:rPr b="1" lang="en" sz="1300"/>
                        <a:t>Working Hours</a:t>
                      </a:r>
                      <a:endParaRPr b="1" sz="1300"/>
                    </a:p>
                  </a:txBody>
                  <a:tcPr marT="91425" marB="91425" marR="91425" marL="91425"/>
                </a:tc>
              </a:tr>
              <a:tr h="405550">
                <a:tc>
                  <a:txBody>
                    <a:bodyPr/>
                    <a:lstStyle/>
                    <a:p>
                      <a:pPr indent="0" lvl="0" marL="0" rtl="0" algn="l">
                        <a:spcBef>
                          <a:spcPts val="0"/>
                        </a:spcBef>
                        <a:spcAft>
                          <a:spcPts val="0"/>
                        </a:spcAft>
                        <a:buNone/>
                      </a:pPr>
                      <a:r>
                        <a:rPr lang="en" sz="1300"/>
                        <a:t>Product backlog/ Documentation update</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High</a:t>
                      </a:r>
                      <a:endParaRPr sz="1300"/>
                    </a:p>
                  </a:txBody>
                  <a:tcPr marT="91425" marB="91425" marR="91425" marL="91425"/>
                </a:tc>
                <a:tc>
                  <a:txBody>
                    <a:bodyPr/>
                    <a:lstStyle/>
                    <a:p>
                      <a:pPr indent="0" lvl="0" marL="0" rtl="0" algn="l">
                        <a:spcBef>
                          <a:spcPts val="0"/>
                        </a:spcBef>
                        <a:spcAft>
                          <a:spcPts val="0"/>
                        </a:spcAft>
                        <a:buNone/>
                      </a:pPr>
                      <a:r>
                        <a:rPr lang="en" sz="1300"/>
                        <a:t>5.5</a:t>
                      </a:r>
                      <a:endParaRPr sz="1300"/>
                    </a:p>
                  </a:txBody>
                  <a:tcPr marT="91425" marB="91425" marR="91425" marL="91425"/>
                </a:tc>
              </a:tr>
              <a:tr h="497475">
                <a:tc>
                  <a:txBody>
                    <a:bodyPr/>
                    <a:lstStyle/>
                    <a:p>
                      <a:pPr indent="0" lvl="0" marL="0" rtl="0" algn="l">
                        <a:spcBef>
                          <a:spcPts val="0"/>
                        </a:spcBef>
                        <a:spcAft>
                          <a:spcPts val="0"/>
                        </a:spcAft>
                        <a:buNone/>
                      </a:pPr>
                      <a:r>
                        <a:rPr lang="en" sz="1300"/>
                        <a:t>Wiki page: Code, Technology tools and Project Management</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Medium</a:t>
                      </a:r>
                      <a:endParaRPr sz="1300"/>
                    </a:p>
                  </a:txBody>
                  <a:tcPr marT="91425" marB="91425" marR="91425" marL="91425"/>
                </a:tc>
                <a:tc>
                  <a:txBody>
                    <a:bodyPr/>
                    <a:lstStyle/>
                    <a:p>
                      <a:pPr indent="0" lvl="0" marL="0" rtl="0" algn="l">
                        <a:spcBef>
                          <a:spcPts val="0"/>
                        </a:spcBef>
                        <a:spcAft>
                          <a:spcPts val="0"/>
                        </a:spcAft>
                        <a:buNone/>
                      </a:pPr>
                      <a:r>
                        <a:rPr lang="en" sz="1300"/>
                        <a:t>5</a:t>
                      </a:r>
                      <a:endParaRPr sz="1300"/>
                    </a:p>
                  </a:txBody>
                  <a:tcPr marT="91425" marB="91425" marR="91425" marL="91425"/>
                </a:tc>
              </a:tr>
              <a:tr h="497475">
                <a:tc>
                  <a:txBody>
                    <a:bodyPr/>
                    <a:lstStyle/>
                    <a:p>
                      <a:pPr indent="0" lvl="0" marL="0" rtl="0" algn="l">
                        <a:spcBef>
                          <a:spcPts val="0"/>
                        </a:spcBef>
                        <a:spcAft>
                          <a:spcPts val="0"/>
                        </a:spcAft>
                        <a:buNone/>
                      </a:pPr>
                      <a:r>
                        <a:rPr lang="en" sz="1300"/>
                        <a:t>Wiki page: Architecture and Design, Burndown Charts, Demo</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Medium</a:t>
                      </a:r>
                      <a:endParaRPr sz="1300"/>
                    </a:p>
                  </a:txBody>
                  <a:tcPr marT="91425" marB="91425" marR="91425" marL="91425"/>
                </a:tc>
                <a:tc>
                  <a:txBody>
                    <a:bodyPr/>
                    <a:lstStyle/>
                    <a:p>
                      <a:pPr indent="0" lvl="0" marL="0" rtl="0" algn="l">
                        <a:spcBef>
                          <a:spcPts val="0"/>
                        </a:spcBef>
                        <a:spcAft>
                          <a:spcPts val="0"/>
                        </a:spcAft>
                        <a:buNone/>
                      </a:pPr>
                      <a:r>
                        <a:rPr lang="en" sz="1300"/>
                        <a:t>2</a:t>
                      </a:r>
                      <a:endParaRPr sz="1300"/>
                    </a:p>
                  </a:txBody>
                  <a:tcPr marT="91425" marB="91425" marR="91425" marL="91425"/>
                </a:tc>
              </a:tr>
              <a:tr h="487875">
                <a:tc>
                  <a:txBody>
                    <a:bodyPr/>
                    <a:lstStyle/>
                    <a:p>
                      <a:pPr indent="0" lvl="0" marL="0" rtl="0" algn="l">
                        <a:spcBef>
                          <a:spcPts val="0"/>
                        </a:spcBef>
                        <a:spcAft>
                          <a:spcPts val="0"/>
                        </a:spcAft>
                        <a:buNone/>
                      </a:pPr>
                      <a:r>
                        <a:rPr lang="en" sz="1300"/>
                        <a:t>coding - Home Page, About Us, Contact and Chatbot</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High</a:t>
                      </a:r>
                      <a:endParaRPr sz="1300"/>
                    </a:p>
                  </a:txBody>
                  <a:tcPr marT="91425" marB="91425" marR="91425" marL="91425"/>
                </a:tc>
                <a:tc>
                  <a:txBody>
                    <a:bodyPr/>
                    <a:lstStyle/>
                    <a:p>
                      <a:pPr indent="0" lvl="0" marL="0" rtl="0" algn="l">
                        <a:spcBef>
                          <a:spcPts val="0"/>
                        </a:spcBef>
                        <a:spcAft>
                          <a:spcPts val="0"/>
                        </a:spcAft>
                        <a:buNone/>
                      </a:pPr>
                      <a:r>
                        <a:rPr lang="en" sz="1300"/>
                        <a:t>12</a:t>
                      </a:r>
                      <a:endParaRPr sz="1300"/>
                    </a:p>
                  </a:txBody>
                  <a:tcPr marT="91425" marB="91425" marR="91425" marL="91425"/>
                </a:tc>
              </a:tr>
              <a:tr h="332225">
                <a:tc>
                  <a:txBody>
                    <a:bodyPr/>
                    <a:lstStyle/>
                    <a:p>
                      <a:pPr indent="0" lvl="0" marL="0" rtl="0" algn="l">
                        <a:spcBef>
                          <a:spcPts val="0"/>
                        </a:spcBef>
                        <a:spcAft>
                          <a:spcPts val="0"/>
                        </a:spcAft>
                        <a:buNone/>
                      </a:pPr>
                      <a:r>
                        <a:rPr lang="en" sz="1300"/>
                        <a:t>coding - User Signup and Login</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High</a:t>
                      </a:r>
                      <a:endParaRPr sz="1300"/>
                    </a:p>
                  </a:txBody>
                  <a:tcPr marT="91425" marB="91425" marR="91425" marL="91425"/>
                </a:tc>
                <a:tc>
                  <a:txBody>
                    <a:bodyPr/>
                    <a:lstStyle/>
                    <a:p>
                      <a:pPr indent="0" lvl="0" marL="0" rtl="0" algn="l">
                        <a:spcBef>
                          <a:spcPts val="0"/>
                        </a:spcBef>
                        <a:spcAft>
                          <a:spcPts val="0"/>
                        </a:spcAft>
                        <a:buNone/>
                      </a:pPr>
                      <a:r>
                        <a:rPr lang="en" sz="1300"/>
                        <a:t>12.5</a:t>
                      </a:r>
                      <a:endParaRPr sz="1300"/>
                    </a:p>
                  </a:txBody>
                  <a:tcPr marT="91425" marB="91425" marR="91425" marL="91425"/>
                </a:tc>
              </a:tr>
              <a:tr h="332225">
                <a:tc>
                  <a:txBody>
                    <a:bodyPr/>
                    <a:lstStyle/>
                    <a:p>
                      <a:pPr indent="0" lvl="0" marL="0" rtl="0" algn="l">
                        <a:spcBef>
                          <a:spcPts val="0"/>
                        </a:spcBef>
                        <a:spcAft>
                          <a:spcPts val="0"/>
                        </a:spcAft>
                        <a:buNone/>
                      </a:pPr>
                      <a:r>
                        <a:rPr lang="en" sz="1300"/>
                        <a:t>Manual Testing</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High</a:t>
                      </a:r>
                      <a:endParaRPr sz="1300"/>
                    </a:p>
                  </a:txBody>
                  <a:tcPr marT="91425" marB="91425" marR="91425" marL="91425"/>
                </a:tc>
                <a:tc>
                  <a:txBody>
                    <a:bodyPr/>
                    <a:lstStyle/>
                    <a:p>
                      <a:pPr indent="0" lvl="0" marL="0" rtl="0" algn="l">
                        <a:spcBef>
                          <a:spcPts val="0"/>
                        </a:spcBef>
                        <a:spcAft>
                          <a:spcPts val="0"/>
                        </a:spcAft>
                        <a:buNone/>
                      </a:pPr>
                      <a:r>
                        <a:rPr lang="en" sz="1300"/>
                        <a:t>1</a:t>
                      </a:r>
                      <a:endParaRPr sz="1300"/>
                    </a:p>
                  </a:txBody>
                  <a:tcPr marT="91425" marB="91425" marR="91425" marL="91425"/>
                </a:tc>
              </a:tr>
              <a:tr h="332225">
                <a:tc>
                  <a:txBody>
                    <a:bodyPr/>
                    <a:lstStyle/>
                    <a:p>
                      <a:pPr indent="0" lvl="0" marL="0" rtl="0" algn="l">
                        <a:spcBef>
                          <a:spcPts val="0"/>
                        </a:spcBef>
                        <a:spcAft>
                          <a:spcPts val="0"/>
                        </a:spcAft>
                        <a:buNone/>
                      </a:pPr>
                      <a:r>
                        <a:rPr lang="en" sz="1300"/>
                        <a:t>Draft document on design and technologies</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High</a:t>
                      </a:r>
                      <a:endParaRPr sz="1300"/>
                    </a:p>
                  </a:txBody>
                  <a:tcPr marT="91425" marB="91425" marR="91425" marL="91425"/>
                </a:tc>
                <a:tc>
                  <a:txBody>
                    <a:bodyPr/>
                    <a:lstStyle/>
                    <a:p>
                      <a:pPr indent="0" lvl="0" marL="0" rtl="0" algn="l">
                        <a:spcBef>
                          <a:spcPts val="0"/>
                        </a:spcBef>
                        <a:spcAft>
                          <a:spcPts val="0"/>
                        </a:spcAft>
                        <a:buNone/>
                      </a:pPr>
                      <a:r>
                        <a:rPr lang="en" sz="1300"/>
                        <a:t>5</a:t>
                      </a:r>
                      <a:endParaRPr sz="1300"/>
                    </a:p>
                  </a:txBody>
                  <a:tcPr marT="91425" marB="91425" marR="91425" marL="91425"/>
                </a:tc>
              </a:tr>
              <a:tr h="332225">
                <a:tc>
                  <a:txBody>
                    <a:bodyPr/>
                    <a:lstStyle/>
                    <a:p>
                      <a:pPr indent="0" lvl="0" marL="0" rtl="0" algn="l">
                        <a:spcBef>
                          <a:spcPts val="0"/>
                        </a:spcBef>
                        <a:spcAft>
                          <a:spcPts val="0"/>
                        </a:spcAft>
                        <a:buNone/>
                      </a:pPr>
                      <a:r>
                        <a:rPr lang="en" sz="1300"/>
                        <a:t>Sprint 4 documentation</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Medium</a:t>
                      </a:r>
                      <a:endParaRPr sz="1300"/>
                    </a:p>
                  </a:txBody>
                  <a:tcPr marT="91425" marB="91425" marR="91425" marL="91425"/>
                </a:tc>
                <a:tc>
                  <a:txBody>
                    <a:bodyPr/>
                    <a:lstStyle/>
                    <a:p>
                      <a:pPr indent="0" lvl="0" marL="0" rtl="0" algn="l">
                        <a:spcBef>
                          <a:spcPts val="0"/>
                        </a:spcBef>
                        <a:spcAft>
                          <a:spcPts val="0"/>
                        </a:spcAft>
                        <a:buNone/>
                      </a:pPr>
                      <a:r>
                        <a:rPr lang="en" sz="1300"/>
                        <a:t>6</a:t>
                      </a:r>
                      <a:endParaRPr sz="1300"/>
                    </a:p>
                  </a:txBody>
                  <a:tcPr marT="91425" marB="91425" marR="91425" marL="91425"/>
                </a:tc>
              </a:tr>
              <a:tr h="332225">
                <a:tc>
                  <a:txBody>
                    <a:bodyPr/>
                    <a:lstStyle/>
                    <a:p>
                      <a:pPr indent="0" lvl="0" marL="0" rtl="0" algn="l">
                        <a:spcBef>
                          <a:spcPts val="0"/>
                        </a:spcBef>
                        <a:spcAft>
                          <a:spcPts val="0"/>
                        </a:spcAft>
                        <a:buNone/>
                      </a:pPr>
                      <a:r>
                        <a:rPr lang="en" sz="1300"/>
                        <a:t>Retrospective documentation/MVP</a:t>
                      </a:r>
                      <a:endParaRPr sz="1300"/>
                    </a:p>
                  </a:txBody>
                  <a:tcPr marT="91425" marB="91425" marR="91425" marL="91425"/>
                </a:tc>
                <a:tc>
                  <a:txBody>
                    <a:bodyPr/>
                    <a:lstStyle/>
                    <a:p>
                      <a:pPr indent="0" lvl="0" marL="0" rtl="0" algn="l">
                        <a:spcBef>
                          <a:spcPts val="0"/>
                        </a:spcBef>
                        <a:spcAft>
                          <a:spcPts val="0"/>
                        </a:spcAft>
                        <a:buNone/>
                      </a:pPr>
                      <a:r>
                        <a:rPr lang="en" sz="1300"/>
                        <a:t>Done</a:t>
                      </a:r>
                      <a:endParaRPr sz="1300"/>
                    </a:p>
                  </a:txBody>
                  <a:tcPr marT="91425" marB="91425" marR="91425" marL="91425"/>
                </a:tc>
                <a:tc>
                  <a:txBody>
                    <a:bodyPr/>
                    <a:lstStyle/>
                    <a:p>
                      <a:pPr indent="0" lvl="0" marL="0" rtl="0" algn="l">
                        <a:spcBef>
                          <a:spcPts val="0"/>
                        </a:spcBef>
                        <a:spcAft>
                          <a:spcPts val="0"/>
                        </a:spcAft>
                        <a:buNone/>
                      </a:pPr>
                      <a:r>
                        <a:rPr lang="en" sz="1300"/>
                        <a:t>Medium</a:t>
                      </a:r>
                      <a:endParaRPr sz="1300"/>
                    </a:p>
                  </a:txBody>
                  <a:tcPr marT="91425" marB="91425" marR="91425" marL="91425"/>
                </a:tc>
                <a:tc>
                  <a:txBody>
                    <a:bodyPr/>
                    <a:lstStyle/>
                    <a:p>
                      <a:pPr indent="0" lvl="0" marL="0" rtl="0" algn="l">
                        <a:spcBef>
                          <a:spcPts val="0"/>
                        </a:spcBef>
                        <a:spcAft>
                          <a:spcPts val="0"/>
                        </a:spcAft>
                        <a:buNone/>
                      </a:pPr>
                      <a:r>
                        <a:rPr lang="en" sz="1300"/>
                        <a:t>2</a:t>
                      </a:r>
                      <a:endParaRPr sz="13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txBox="1"/>
          <p:nvPr>
            <p:ph idx="1" type="body"/>
          </p:nvPr>
        </p:nvSpPr>
        <p:spPr>
          <a:xfrm>
            <a:off x="701850" y="863550"/>
            <a:ext cx="8014500" cy="294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Offline Searching </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Collecting</a:t>
            </a:r>
            <a:r>
              <a:rPr lang="en">
                <a:solidFill>
                  <a:srgbClr val="000000"/>
                </a:solidFill>
              </a:rPr>
              <a:t> </a:t>
            </a:r>
            <a:r>
              <a:rPr lang="en">
                <a:solidFill>
                  <a:srgbClr val="000000"/>
                </a:solidFill>
              </a:rPr>
              <a:t>listings da</a:t>
            </a:r>
            <a:r>
              <a:rPr lang="en">
                <a:solidFill>
                  <a:schemeClr val="dk1"/>
                </a:solidFill>
              </a:rPr>
              <a:t>ta</a:t>
            </a:r>
            <a:r>
              <a:rPr lang="en">
                <a:solidFill>
                  <a:srgbClr val="000000"/>
                </a:solidFill>
              </a:rPr>
              <a:t> </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Geolocation is a must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Google Maps SDK for iOS and Android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Google Places API</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Bookmark locations</a:t>
            </a:r>
            <a:endParaRPr>
              <a:solidFill>
                <a:srgbClr val="000000"/>
              </a:solidFill>
            </a:endParaRPr>
          </a:p>
          <a:p>
            <a:pPr indent="-317500" lvl="0" marL="457200" rtl="0" algn="l">
              <a:spcBef>
                <a:spcPts val="0"/>
              </a:spcBef>
              <a:spcAft>
                <a:spcPts val="0"/>
              </a:spcAft>
              <a:buClr>
                <a:schemeClr val="dk1"/>
              </a:buClr>
              <a:buSzPts val="1400"/>
              <a:buChar char="●"/>
            </a:pPr>
            <a:r>
              <a:rPr lang="en">
                <a:solidFill>
                  <a:schemeClr val="dk1"/>
                </a:solidFill>
              </a:rPr>
              <a:t>Voice-guided directions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Traffic Data (wherever available)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Alternate routes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Speed limit display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Redirecting location name to individual website to clone with particular place visiting time, schedule, ticket cost/coupons/discounts,  search engine recommendations near to that place</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Clr>
                <a:schemeClr val="dk1"/>
              </a:buClr>
              <a:buSzPts val="1100"/>
              <a:buFont typeface="Arial"/>
              <a:buNone/>
            </a:pPr>
            <a:r>
              <a:t/>
            </a:r>
            <a:endParaRPr>
              <a:solidFill>
                <a:srgbClr val="000000"/>
              </a:solidFill>
            </a:endParaRPr>
          </a:p>
        </p:txBody>
      </p:sp>
      <p:pic>
        <p:nvPicPr>
          <p:cNvPr id="199" name="Google Shape;199;p29"/>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200" name="Google Shape;200;p29"/>
          <p:cNvSpPr txBox="1"/>
          <p:nvPr/>
        </p:nvSpPr>
        <p:spPr>
          <a:xfrm>
            <a:off x="954775" y="101150"/>
            <a:ext cx="72534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t>Product Backlog </a:t>
            </a:r>
            <a:endParaRPr b="1" sz="1800">
              <a:solidFill>
                <a:srgbClr val="A00004"/>
              </a:solidFill>
              <a:highlight>
                <a:srgbClr val="FFFFFF"/>
              </a:highlight>
            </a:endParaRPr>
          </a:p>
          <a:p>
            <a:pPr indent="0" lvl="0" marL="0" rtl="0" algn="ctr">
              <a:spcBef>
                <a:spcPts val="0"/>
              </a:spcBef>
              <a:spcAft>
                <a:spcPts val="0"/>
              </a:spcAft>
              <a:buNone/>
            </a:pPr>
            <a:r>
              <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0"/>
          <p:cNvSpPr txBox="1"/>
          <p:nvPr>
            <p:ph type="title"/>
          </p:nvPr>
        </p:nvSpPr>
        <p:spPr>
          <a:xfrm>
            <a:off x="768900" y="84175"/>
            <a:ext cx="85206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Navigo Preview</a:t>
            </a:r>
            <a:endParaRPr/>
          </a:p>
        </p:txBody>
      </p:sp>
      <p:sp>
        <p:nvSpPr>
          <p:cNvPr id="206" name="Google Shape;206;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207" name="Google Shape;207;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08" name="Google Shape;208;p30"/>
          <p:cNvPicPr preferRelativeResize="0"/>
          <p:nvPr/>
        </p:nvPicPr>
        <p:blipFill>
          <a:blip r:embed="rId4">
            <a:alphaModFix/>
          </a:blip>
          <a:stretch>
            <a:fillRect/>
          </a:stretch>
        </p:blipFill>
        <p:spPr>
          <a:xfrm>
            <a:off x="515024" y="1192476"/>
            <a:ext cx="4065797" cy="3109979"/>
          </a:xfrm>
          <a:prstGeom prst="rect">
            <a:avLst/>
          </a:prstGeom>
          <a:noFill/>
          <a:ln>
            <a:noFill/>
          </a:ln>
        </p:spPr>
      </p:pic>
      <p:pic>
        <p:nvPicPr>
          <p:cNvPr id="209" name="Google Shape;209;p30"/>
          <p:cNvPicPr preferRelativeResize="0"/>
          <p:nvPr/>
        </p:nvPicPr>
        <p:blipFill>
          <a:blip r:embed="rId5">
            <a:alphaModFix/>
          </a:blip>
          <a:stretch>
            <a:fillRect/>
          </a:stretch>
        </p:blipFill>
        <p:spPr>
          <a:xfrm>
            <a:off x="4766500" y="1192475"/>
            <a:ext cx="3857220" cy="3109973"/>
          </a:xfrm>
          <a:prstGeom prst="rect">
            <a:avLst/>
          </a:prstGeom>
          <a:noFill/>
          <a:ln>
            <a:noFill/>
          </a:ln>
        </p:spPr>
      </p:pic>
      <p:pic>
        <p:nvPicPr>
          <p:cNvPr id="210" name="Google Shape;210;p30"/>
          <p:cNvPicPr preferRelativeResize="0"/>
          <p:nvPr/>
        </p:nvPicPr>
        <p:blipFill>
          <a:blip r:embed="rId6">
            <a:alphaModFix/>
          </a:blip>
          <a:stretch>
            <a:fillRect/>
          </a:stretch>
        </p:blipFill>
        <p:spPr>
          <a:xfrm>
            <a:off x="47400" y="37650"/>
            <a:ext cx="654450" cy="666125"/>
          </a:xfrm>
          <a:prstGeom prst="rect">
            <a:avLst/>
          </a:prstGeom>
          <a:noFill/>
          <a:ln>
            <a:noFill/>
          </a:ln>
        </p:spPr>
      </p:pic>
      <p:sp>
        <p:nvSpPr>
          <p:cNvPr id="211" name="Google Shape;211;p30"/>
          <p:cNvSpPr txBox="1"/>
          <p:nvPr/>
        </p:nvSpPr>
        <p:spPr>
          <a:xfrm>
            <a:off x="496900" y="783775"/>
            <a:ext cx="20682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Landing/h</a:t>
            </a:r>
            <a:r>
              <a:rPr b="1" lang="en" sz="1600">
                <a:latin typeface="Times New Roman"/>
                <a:ea typeface="Times New Roman"/>
                <a:cs typeface="Times New Roman"/>
                <a:sym typeface="Times New Roman"/>
              </a:rPr>
              <a:t>ome page </a:t>
            </a:r>
            <a:endParaRPr b="1" sz="1600">
              <a:latin typeface="Times New Roman"/>
              <a:ea typeface="Times New Roman"/>
              <a:cs typeface="Times New Roman"/>
              <a:sym typeface="Times New Roman"/>
            </a:endParaRPr>
          </a:p>
        </p:txBody>
      </p:sp>
      <p:sp>
        <p:nvSpPr>
          <p:cNvPr id="212" name="Google Shape;212;p30"/>
          <p:cNvSpPr txBox="1"/>
          <p:nvPr/>
        </p:nvSpPr>
        <p:spPr>
          <a:xfrm>
            <a:off x="4766500" y="803775"/>
            <a:ext cx="27417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Signup</a:t>
            </a: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768900" y="84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Navigo</a:t>
            </a:r>
            <a:r>
              <a:rPr lang="en"/>
              <a:t> Preview</a:t>
            </a:r>
            <a:endParaRPr/>
          </a:p>
        </p:txBody>
      </p:sp>
      <p:sp>
        <p:nvSpPr>
          <p:cNvPr id="218" name="Google Shape;218;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219" name="Google Shape;219;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20" name="Google Shape;220;p31"/>
          <p:cNvPicPr preferRelativeResize="0"/>
          <p:nvPr/>
        </p:nvPicPr>
        <p:blipFill>
          <a:blip r:embed="rId4">
            <a:alphaModFix/>
          </a:blip>
          <a:stretch>
            <a:fillRect/>
          </a:stretch>
        </p:blipFill>
        <p:spPr>
          <a:xfrm>
            <a:off x="494875" y="1162975"/>
            <a:ext cx="3816726" cy="3141041"/>
          </a:xfrm>
          <a:prstGeom prst="rect">
            <a:avLst/>
          </a:prstGeom>
          <a:noFill/>
          <a:ln>
            <a:noFill/>
          </a:ln>
        </p:spPr>
      </p:pic>
      <p:pic>
        <p:nvPicPr>
          <p:cNvPr id="221" name="Google Shape;221;p31"/>
          <p:cNvPicPr preferRelativeResize="0"/>
          <p:nvPr/>
        </p:nvPicPr>
        <p:blipFill>
          <a:blip r:embed="rId5">
            <a:alphaModFix/>
          </a:blip>
          <a:stretch>
            <a:fillRect/>
          </a:stretch>
        </p:blipFill>
        <p:spPr>
          <a:xfrm>
            <a:off x="4710775" y="1162975"/>
            <a:ext cx="3859408" cy="3141052"/>
          </a:xfrm>
          <a:prstGeom prst="rect">
            <a:avLst/>
          </a:prstGeom>
          <a:noFill/>
          <a:ln>
            <a:noFill/>
          </a:ln>
        </p:spPr>
      </p:pic>
      <p:pic>
        <p:nvPicPr>
          <p:cNvPr id="222" name="Google Shape;222;p31"/>
          <p:cNvPicPr preferRelativeResize="0"/>
          <p:nvPr/>
        </p:nvPicPr>
        <p:blipFill>
          <a:blip r:embed="rId6">
            <a:alphaModFix/>
          </a:blip>
          <a:stretch>
            <a:fillRect/>
          </a:stretch>
        </p:blipFill>
        <p:spPr>
          <a:xfrm>
            <a:off x="47400" y="37650"/>
            <a:ext cx="654450" cy="666125"/>
          </a:xfrm>
          <a:prstGeom prst="rect">
            <a:avLst/>
          </a:prstGeom>
          <a:noFill/>
          <a:ln>
            <a:noFill/>
          </a:ln>
        </p:spPr>
      </p:pic>
      <p:sp>
        <p:nvSpPr>
          <p:cNvPr id="223" name="Google Shape;223;p31"/>
          <p:cNvSpPr txBox="1"/>
          <p:nvPr/>
        </p:nvSpPr>
        <p:spPr>
          <a:xfrm>
            <a:off x="494875" y="812475"/>
            <a:ext cx="20682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Contact</a:t>
            </a:r>
            <a:r>
              <a:rPr b="1" lang="en" sz="1600">
                <a:latin typeface="Times New Roman"/>
                <a:ea typeface="Times New Roman"/>
                <a:cs typeface="Times New Roman"/>
                <a:sym typeface="Times New Roman"/>
              </a:rPr>
              <a:t> us </a:t>
            </a: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p:txBody>
      </p:sp>
      <p:sp>
        <p:nvSpPr>
          <p:cNvPr id="224" name="Google Shape;224;p31"/>
          <p:cNvSpPr txBox="1"/>
          <p:nvPr/>
        </p:nvSpPr>
        <p:spPr>
          <a:xfrm>
            <a:off x="4710775" y="783775"/>
            <a:ext cx="26946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Register</a:t>
            </a:r>
            <a:r>
              <a:rPr b="1" lang="en" sz="1600">
                <a:latin typeface="Times New Roman"/>
                <a:ea typeface="Times New Roman"/>
                <a:cs typeface="Times New Roman"/>
                <a:sym typeface="Times New Roman"/>
              </a:rPr>
              <a:t> and login </a:t>
            </a: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233250" y="13106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Navigo</a:t>
            </a:r>
            <a:endParaRPr/>
          </a:p>
        </p:txBody>
      </p:sp>
      <p:sp>
        <p:nvSpPr>
          <p:cNvPr id="66" name="Google Shape;66;p14"/>
          <p:cNvSpPr txBox="1"/>
          <p:nvPr>
            <p:ph idx="1" type="body"/>
          </p:nvPr>
        </p:nvSpPr>
        <p:spPr>
          <a:xfrm>
            <a:off x="311700" y="1156625"/>
            <a:ext cx="8363700" cy="33690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1"/>
              </a:buClr>
              <a:buSzPts val="1600"/>
              <a:buChar char="❏"/>
            </a:pPr>
            <a:r>
              <a:rPr lang="en" sz="1600">
                <a:solidFill>
                  <a:schemeClr val="dk1"/>
                </a:solidFill>
              </a:rPr>
              <a:t>Navigo is a navigation based web application which helps the end users in navigation based on the user’s image input. </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en" sz="1600">
                <a:solidFill>
                  <a:schemeClr val="dk1"/>
                </a:solidFill>
              </a:rPr>
              <a:t>In order to use our Navigo services, the end user must be a subscriber (registered) user. The user can first get started by creating an account in our website.</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en" sz="1600">
                <a:solidFill>
                  <a:schemeClr val="dk1"/>
                </a:solidFill>
              </a:rPr>
              <a:t>The user also receives details/information such as address details, travel duration, office hours, redirecting to website, etc.</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en" sz="1600">
                <a:solidFill>
                  <a:schemeClr val="dk1"/>
                </a:solidFill>
              </a:rPr>
              <a:t>The user can register for Navigo’s services by signing up/creating a new account in our website. The user then logs in with his ID/password credentials and start using our service. The registered user can input an image for scanning for navigation.</a:t>
            </a:r>
            <a:endParaRPr sz="1600">
              <a:solidFill>
                <a:schemeClr val="dk1"/>
              </a:solidFill>
            </a:endParaRPr>
          </a:p>
          <a:p>
            <a:pPr indent="0" lvl="0" marL="457200" marR="0" rtl="0" algn="just">
              <a:spcBef>
                <a:spcPts val="0"/>
              </a:spcBef>
              <a:spcAft>
                <a:spcPts val="900"/>
              </a:spcAft>
              <a:buNone/>
            </a:pPr>
            <a:r>
              <a:t/>
            </a:r>
            <a:endParaRPr sz="1000">
              <a:solidFill>
                <a:schemeClr val="dk1"/>
              </a:solidFill>
            </a:endParaRPr>
          </a:p>
        </p:txBody>
      </p:sp>
      <p:pic>
        <p:nvPicPr>
          <p:cNvPr id="67" name="Google Shape;67;p14"/>
          <p:cNvPicPr preferRelativeResize="0"/>
          <p:nvPr/>
        </p:nvPicPr>
        <p:blipFill>
          <a:blip r:embed="rId4">
            <a:alphaModFix/>
          </a:blip>
          <a:stretch>
            <a:fillRect/>
          </a:stretch>
        </p:blipFill>
        <p:spPr>
          <a:xfrm>
            <a:off x="47400" y="37650"/>
            <a:ext cx="654450" cy="66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2"/>
          <p:cNvSpPr txBox="1"/>
          <p:nvPr>
            <p:ph idx="1" type="body"/>
          </p:nvPr>
        </p:nvSpPr>
        <p:spPr>
          <a:xfrm>
            <a:off x="111950" y="785825"/>
            <a:ext cx="4199700" cy="419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rgbClr val="000000"/>
              </a:solidFill>
            </a:endParaRPr>
          </a:p>
          <a:p>
            <a:pPr indent="0" lvl="0" marL="0" rtl="0" algn="l">
              <a:lnSpc>
                <a:spcPct val="115000"/>
              </a:lnSpc>
              <a:spcBef>
                <a:spcPts val="0"/>
              </a:spcBef>
              <a:spcAft>
                <a:spcPts val="0"/>
              </a:spcAft>
              <a:buNone/>
            </a:pPr>
            <a:r>
              <a:t/>
            </a:r>
            <a:endParaRPr sz="1700">
              <a:solidFill>
                <a:srgbClr val="000000"/>
              </a:solidFill>
            </a:endParaRPr>
          </a:p>
          <a:p>
            <a:pPr indent="0" lvl="0" marL="0" rtl="0" algn="l">
              <a:lnSpc>
                <a:spcPct val="115000"/>
              </a:lnSpc>
              <a:spcBef>
                <a:spcPts val="0"/>
              </a:spcBef>
              <a:spcAft>
                <a:spcPts val="0"/>
              </a:spcAft>
              <a:buNone/>
            </a:pPr>
            <a:r>
              <a:t/>
            </a:r>
            <a:endParaRPr sz="17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rgbClr val="000000"/>
              </a:solidFill>
            </a:endParaRPr>
          </a:p>
          <a:p>
            <a:pPr indent="0" lvl="0" marL="0" rtl="0" algn="l">
              <a:lnSpc>
                <a:spcPct val="115000"/>
              </a:lnSpc>
              <a:spcBef>
                <a:spcPts val="0"/>
              </a:spcBef>
              <a:spcAft>
                <a:spcPts val="0"/>
              </a:spcAft>
              <a:buNone/>
            </a:pPr>
            <a:r>
              <a:t/>
            </a:r>
            <a:endParaRPr sz="17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rgbClr val="000000"/>
              </a:solidFill>
            </a:endParaRPr>
          </a:p>
          <a:p>
            <a:pPr indent="0" lvl="0" marL="0" rtl="0" algn="l">
              <a:lnSpc>
                <a:spcPct val="115000"/>
              </a:lnSpc>
              <a:spcBef>
                <a:spcPts val="0"/>
              </a:spcBef>
              <a:spcAft>
                <a:spcPts val="0"/>
              </a:spcAft>
              <a:buNone/>
            </a:pPr>
            <a:r>
              <a:t/>
            </a:r>
            <a:endParaRPr sz="17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17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rPr lang="en"/>
              <a:t> </a:t>
            </a:r>
            <a:endParaRPr/>
          </a:p>
        </p:txBody>
      </p:sp>
      <p:sp>
        <p:nvSpPr>
          <p:cNvPr id="230" name="Google Shape;230;p32"/>
          <p:cNvSpPr txBox="1"/>
          <p:nvPr>
            <p:ph idx="2" type="body"/>
          </p:nvPr>
        </p:nvSpPr>
        <p:spPr>
          <a:xfrm>
            <a:off x="4999025" y="1105650"/>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spcBef>
                <a:spcPts val="0"/>
              </a:spcBef>
              <a:spcAft>
                <a:spcPts val="1600"/>
              </a:spcAft>
              <a:buNone/>
            </a:pPr>
            <a:r>
              <a:rPr lang="en" sz="1700">
                <a:solidFill>
                  <a:schemeClr val="dk1"/>
                </a:solidFill>
              </a:rPr>
              <a:t> </a:t>
            </a:r>
            <a:endParaRPr sz="1700">
              <a:solidFill>
                <a:schemeClr val="dk1"/>
              </a:solidFill>
            </a:endParaRPr>
          </a:p>
        </p:txBody>
      </p:sp>
      <p:pic>
        <p:nvPicPr>
          <p:cNvPr id="231" name="Google Shape;231;p32"/>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232" name="Google Shape;232;p32"/>
          <p:cNvSpPr txBox="1"/>
          <p:nvPr/>
        </p:nvSpPr>
        <p:spPr>
          <a:xfrm>
            <a:off x="1701500" y="84200"/>
            <a:ext cx="52854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t>Technologies</a:t>
            </a:r>
            <a:endParaRPr sz="2800"/>
          </a:p>
        </p:txBody>
      </p:sp>
      <p:pic>
        <p:nvPicPr>
          <p:cNvPr id="233" name="Google Shape;233;p32"/>
          <p:cNvPicPr preferRelativeResize="0"/>
          <p:nvPr/>
        </p:nvPicPr>
        <p:blipFill>
          <a:blip r:embed="rId5">
            <a:alphaModFix/>
          </a:blip>
          <a:stretch>
            <a:fillRect/>
          </a:stretch>
        </p:blipFill>
        <p:spPr>
          <a:xfrm>
            <a:off x="2614075" y="3483900"/>
            <a:ext cx="2054473" cy="1378351"/>
          </a:xfrm>
          <a:prstGeom prst="rect">
            <a:avLst/>
          </a:prstGeom>
          <a:noFill/>
          <a:ln>
            <a:noFill/>
          </a:ln>
        </p:spPr>
      </p:pic>
      <p:pic>
        <p:nvPicPr>
          <p:cNvPr id="234" name="Google Shape;234;p32"/>
          <p:cNvPicPr preferRelativeResize="0"/>
          <p:nvPr/>
        </p:nvPicPr>
        <p:blipFill>
          <a:blip r:embed="rId6">
            <a:alphaModFix/>
          </a:blip>
          <a:stretch>
            <a:fillRect/>
          </a:stretch>
        </p:blipFill>
        <p:spPr>
          <a:xfrm>
            <a:off x="171500" y="3483900"/>
            <a:ext cx="2281225" cy="1378341"/>
          </a:xfrm>
          <a:prstGeom prst="rect">
            <a:avLst/>
          </a:prstGeom>
          <a:noFill/>
          <a:ln>
            <a:noFill/>
          </a:ln>
        </p:spPr>
      </p:pic>
      <p:pic>
        <p:nvPicPr>
          <p:cNvPr id="235" name="Google Shape;235;p32"/>
          <p:cNvPicPr preferRelativeResize="0"/>
          <p:nvPr/>
        </p:nvPicPr>
        <p:blipFill>
          <a:blip r:embed="rId7">
            <a:alphaModFix/>
          </a:blip>
          <a:stretch>
            <a:fillRect/>
          </a:stretch>
        </p:blipFill>
        <p:spPr>
          <a:xfrm>
            <a:off x="3410350" y="966900"/>
            <a:ext cx="1216300" cy="1216300"/>
          </a:xfrm>
          <a:prstGeom prst="rect">
            <a:avLst/>
          </a:prstGeom>
          <a:noFill/>
          <a:ln>
            <a:noFill/>
          </a:ln>
        </p:spPr>
      </p:pic>
      <p:pic>
        <p:nvPicPr>
          <p:cNvPr id="236" name="Google Shape;236;p32"/>
          <p:cNvPicPr preferRelativeResize="0"/>
          <p:nvPr/>
        </p:nvPicPr>
        <p:blipFill>
          <a:blip r:embed="rId8">
            <a:alphaModFix/>
          </a:blip>
          <a:stretch>
            <a:fillRect/>
          </a:stretch>
        </p:blipFill>
        <p:spPr>
          <a:xfrm>
            <a:off x="1821675" y="994425"/>
            <a:ext cx="1216300" cy="1313604"/>
          </a:xfrm>
          <a:prstGeom prst="rect">
            <a:avLst/>
          </a:prstGeom>
          <a:noFill/>
          <a:ln>
            <a:noFill/>
          </a:ln>
        </p:spPr>
      </p:pic>
      <p:pic>
        <p:nvPicPr>
          <p:cNvPr id="237" name="Google Shape;237;p32"/>
          <p:cNvPicPr preferRelativeResize="0"/>
          <p:nvPr/>
        </p:nvPicPr>
        <p:blipFill>
          <a:blip r:embed="rId9">
            <a:alphaModFix/>
          </a:blip>
          <a:stretch>
            <a:fillRect/>
          </a:stretch>
        </p:blipFill>
        <p:spPr>
          <a:xfrm>
            <a:off x="299825" y="994425"/>
            <a:ext cx="1216295" cy="1313599"/>
          </a:xfrm>
          <a:prstGeom prst="rect">
            <a:avLst/>
          </a:prstGeom>
          <a:noFill/>
          <a:ln>
            <a:noFill/>
          </a:ln>
        </p:spPr>
      </p:pic>
      <p:pic>
        <p:nvPicPr>
          <p:cNvPr id="238" name="Google Shape;238;p32"/>
          <p:cNvPicPr preferRelativeResize="0"/>
          <p:nvPr/>
        </p:nvPicPr>
        <p:blipFill>
          <a:blip r:embed="rId10">
            <a:alphaModFix/>
          </a:blip>
          <a:stretch>
            <a:fillRect/>
          </a:stretch>
        </p:blipFill>
        <p:spPr>
          <a:xfrm>
            <a:off x="7042304" y="1105650"/>
            <a:ext cx="1957571" cy="933600"/>
          </a:xfrm>
          <a:prstGeom prst="rect">
            <a:avLst/>
          </a:prstGeom>
          <a:noFill/>
          <a:ln>
            <a:noFill/>
          </a:ln>
        </p:spPr>
      </p:pic>
      <p:pic>
        <p:nvPicPr>
          <p:cNvPr id="239" name="Google Shape;239;p32"/>
          <p:cNvPicPr preferRelativeResize="0"/>
          <p:nvPr/>
        </p:nvPicPr>
        <p:blipFill>
          <a:blip r:embed="rId11">
            <a:alphaModFix/>
          </a:blip>
          <a:stretch>
            <a:fillRect/>
          </a:stretch>
        </p:blipFill>
        <p:spPr>
          <a:xfrm>
            <a:off x="5064625" y="1083300"/>
            <a:ext cx="1768000" cy="884000"/>
          </a:xfrm>
          <a:prstGeom prst="rect">
            <a:avLst/>
          </a:prstGeom>
          <a:noFill/>
          <a:ln>
            <a:noFill/>
          </a:ln>
        </p:spPr>
      </p:pic>
      <p:pic>
        <p:nvPicPr>
          <p:cNvPr id="240" name="Google Shape;240;p32"/>
          <p:cNvPicPr preferRelativeResize="0"/>
          <p:nvPr/>
        </p:nvPicPr>
        <p:blipFill>
          <a:blip r:embed="rId12">
            <a:alphaModFix/>
          </a:blip>
          <a:stretch>
            <a:fillRect/>
          </a:stretch>
        </p:blipFill>
        <p:spPr>
          <a:xfrm>
            <a:off x="4975725" y="3625827"/>
            <a:ext cx="1945775" cy="1094499"/>
          </a:xfrm>
          <a:prstGeom prst="rect">
            <a:avLst/>
          </a:prstGeom>
          <a:noFill/>
          <a:ln>
            <a:noFill/>
          </a:ln>
        </p:spPr>
      </p:pic>
      <p:pic>
        <p:nvPicPr>
          <p:cNvPr id="241" name="Google Shape;241;p32"/>
          <p:cNvPicPr preferRelativeResize="0"/>
          <p:nvPr/>
        </p:nvPicPr>
        <p:blipFill>
          <a:blip r:embed="rId13">
            <a:alphaModFix/>
          </a:blip>
          <a:stretch>
            <a:fillRect/>
          </a:stretch>
        </p:blipFill>
        <p:spPr>
          <a:xfrm>
            <a:off x="7127673" y="3701362"/>
            <a:ext cx="1945774" cy="1096122"/>
          </a:xfrm>
          <a:prstGeom prst="rect">
            <a:avLst/>
          </a:prstGeom>
          <a:noFill/>
          <a:ln>
            <a:noFill/>
          </a:ln>
        </p:spPr>
      </p:pic>
      <p:pic>
        <p:nvPicPr>
          <p:cNvPr id="242" name="Google Shape;242;p32"/>
          <p:cNvPicPr preferRelativeResize="0"/>
          <p:nvPr/>
        </p:nvPicPr>
        <p:blipFill>
          <a:blip r:embed="rId14">
            <a:alphaModFix/>
          </a:blip>
          <a:stretch>
            <a:fillRect/>
          </a:stretch>
        </p:blipFill>
        <p:spPr>
          <a:xfrm>
            <a:off x="6207088" y="2427300"/>
            <a:ext cx="1833601" cy="810470"/>
          </a:xfrm>
          <a:prstGeom prst="rect">
            <a:avLst/>
          </a:prstGeom>
          <a:noFill/>
          <a:ln>
            <a:noFill/>
          </a:ln>
        </p:spPr>
      </p:pic>
      <p:pic>
        <p:nvPicPr>
          <p:cNvPr id="243" name="Google Shape;243;p32"/>
          <p:cNvPicPr preferRelativeResize="0"/>
          <p:nvPr/>
        </p:nvPicPr>
        <p:blipFill>
          <a:blip r:embed="rId15">
            <a:alphaModFix/>
          </a:blip>
          <a:stretch>
            <a:fillRect/>
          </a:stretch>
        </p:blipFill>
        <p:spPr>
          <a:xfrm>
            <a:off x="1701500" y="2410414"/>
            <a:ext cx="1456626" cy="971096"/>
          </a:xfrm>
          <a:prstGeom prst="rect">
            <a:avLst/>
          </a:prstGeom>
          <a:noFill/>
          <a:ln>
            <a:noFill/>
          </a:ln>
        </p:spPr>
      </p:pic>
      <p:pic>
        <p:nvPicPr>
          <p:cNvPr id="244" name="Google Shape;244;p32"/>
          <p:cNvPicPr preferRelativeResize="0"/>
          <p:nvPr/>
        </p:nvPicPr>
        <p:blipFill>
          <a:blip r:embed="rId16">
            <a:alphaModFix/>
          </a:blip>
          <a:stretch>
            <a:fillRect/>
          </a:stretch>
        </p:blipFill>
        <p:spPr>
          <a:xfrm>
            <a:off x="4724225" y="2336026"/>
            <a:ext cx="1070297" cy="1094499"/>
          </a:xfrm>
          <a:prstGeom prst="rect">
            <a:avLst/>
          </a:prstGeom>
          <a:noFill/>
          <a:ln>
            <a:noFill/>
          </a:ln>
        </p:spPr>
      </p:pic>
      <p:pic>
        <p:nvPicPr>
          <p:cNvPr id="245" name="Google Shape;245;p32"/>
          <p:cNvPicPr preferRelativeResize="0"/>
          <p:nvPr/>
        </p:nvPicPr>
        <p:blipFill>
          <a:blip r:embed="rId17">
            <a:alphaModFix/>
          </a:blip>
          <a:stretch>
            <a:fillRect/>
          </a:stretch>
        </p:blipFill>
        <p:spPr>
          <a:xfrm>
            <a:off x="3406020" y="2336495"/>
            <a:ext cx="1070300" cy="107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3"/>
          <p:cNvSpPr txBox="1"/>
          <p:nvPr>
            <p:ph idx="1" type="body"/>
          </p:nvPr>
        </p:nvSpPr>
        <p:spPr>
          <a:xfrm>
            <a:off x="900450" y="1139050"/>
            <a:ext cx="7343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Wiki </a:t>
            </a:r>
            <a:r>
              <a:rPr lang="en"/>
              <a:t>- </a:t>
            </a:r>
            <a:r>
              <a:rPr lang="en" u="sng">
                <a:solidFill>
                  <a:schemeClr val="hlink"/>
                </a:solidFill>
                <a:hlinkClick r:id="rId4"/>
              </a:rPr>
              <a:t>https://github.com/CS691-001/Project-1/wiki</a:t>
            </a:r>
            <a:r>
              <a:rPr lang="en" sz="1700"/>
              <a:t> </a:t>
            </a:r>
            <a:endParaRPr sz="1700"/>
          </a:p>
          <a:p>
            <a:pPr indent="0" lvl="0" marL="0" rtl="0" algn="l">
              <a:spcBef>
                <a:spcPts val="1600"/>
              </a:spcBef>
              <a:spcAft>
                <a:spcPts val="1600"/>
              </a:spcAft>
              <a:buNone/>
            </a:pPr>
            <a:r>
              <a:rPr lang="en" sz="1700">
                <a:solidFill>
                  <a:srgbClr val="000000"/>
                </a:solidFill>
              </a:rPr>
              <a:t>Repositories </a:t>
            </a:r>
            <a:r>
              <a:rPr lang="en"/>
              <a:t>- </a:t>
            </a:r>
            <a:r>
              <a:rPr lang="en" u="sng">
                <a:solidFill>
                  <a:schemeClr val="hlink"/>
                </a:solidFill>
                <a:hlinkClick r:id="rId5"/>
              </a:rPr>
              <a:t>https://github.com/CS691-001/Project-1</a:t>
            </a:r>
            <a:endParaRPr sz="1700"/>
          </a:p>
        </p:txBody>
      </p:sp>
      <p:pic>
        <p:nvPicPr>
          <p:cNvPr id="251" name="Google Shape;251;p33"/>
          <p:cNvPicPr preferRelativeResize="0"/>
          <p:nvPr/>
        </p:nvPicPr>
        <p:blipFill>
          <a:blip r:embed="rId6">
            <a:alphaModFix/>
          </a:blip>
          <a:stretch>
            <a:fillRect/>
          </a:stretch>
        </p:blipFill>
        <p:spPr>
          <a:xfrm>
            <a:off x="47400" y="37650"/>
            <a:ext cx="654450" cy="666125"/>
          </a:xfrm>
          <a:prstGeom prst="rect">
            <a:avLst/>
          </a:prstGeom>
          <a:noFill/>
          <a:ln>
            <a:noFill/>
          </a:ln>
        </p:spPr>
      </p:pic>
      <p:sp>
        <p:nvSpPr>
          <p:cNvPr id="252" name="Google Shape;252;p33"/>
          <p:cNvSpPr txBox="1"/>
          <p:nvPr/>
        </p:nvSpPr>
        <p:spPr>
          <a:xfrm>
            <a:off x="3389775" y="101163"/>
            <a:ext cx="52854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Github</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4">
            <a:alphaModFix/>
          </a:blip>
          <a:stretch>
            <a:fillRect/>
          </a:stretch>
        </p:blipFill>
        <p:spPr>
          <a:xfrm>
            <a:off x="47400" y="37650"/>
            <a:ext cx="654450" cy="666125"/>
          </a:xfrm>
          <a:prstGeom prst="rect">
            <a:avLst/>
          </a:prstGeom>
          <a:noFill/>
          <a:ln>
            <a:noFill/>
          </a:ln>
        </p:spPr>
      </p:pic>
      <p:sp>
        <p:nvSpPr>
          <p:cNvPr id="258" name="Google Shape;258;p34"/>
          <p:cNvSpPr txBox="1"/>
          <p:nvPr/>
        </p:nvSpPr>
        <p:spPr>
          <a:xfrm>
            <a:off x="744150" y="102875"/>
            <a:ext cx="52854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sp>
        <p:nvSpPr>
          <p:cNvPr id="259" name="Google Shape;259;p34"/>
          <p:cNvSpPr txBox="1"/>
          <p:nvPr/>
        </p:nvSpPr>
        <p:spPr>
          <a:xfrm>
            <a:off x="3440750" y="1740175"/>
            <a:ext cx="23253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latin typeface="Times New Roman"/>
                <a:ea typeface="Times New Roman"/>
                <a:cs typeface="Times New Roman"/>
                <a:sym typeface="Times New Roman"/>
              </a:rPr>
              <a:t>Thank you</a:t>
            </a:r>
            <a:endParaRPr sz="3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168275" y="21238"/>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
        <p:nvSpPr>
          <p:cNvPr id="73" name="Google Shape;73;p15"/>
          <p:cNvSpPr txBox="1"/>
          <p:nvPr>
            <p:ph idx="1" type="body"/>
          </p:nvPr>
        </p:nvSpPr>
        <p:spPr>
          <a:xfrm>
            <a:off x="230250" y="775675"/>
            <a:ext cx="49494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u="sng">
                <a:solidFill>
                  <a:srgbClr val="000000"/>
                </a:solidFill>
              </a:rPr>
              <a:t>Registration User Story (Sign up):</a:t>
            </a:r>
            <a:endParaRPr u="sng">
              <a:solidFill>
                <a:srgbClr val="000000"/>
              </a:solidFill>
            </a:endParaRPr>
          </a:p>
          <a:p>
            <a:pPr indent="0" lvl="0" marL="0" rtl="0" algn="just">
              <a:lnSpc>
                <a:spcPct val="100000"/>
              </a:lnSpc>
              <a:spcBef>
                <a:spcPts val="1600"/>
              </a:spcBef>
              <a:spcAft>
                <a:spcPts val="0"/>
              </a:spcAft>
              <a:buNone/>
            </a:pPr>
            <a:r>
              <a:rPr b="1" lang="en" sz="1300">
                <a:solidFill>
                  <a:srgbClr val="24292E"/>
                </a:solidFill>
              </a:rPr>
              <a:t>Scenario 1:  Unregistered User should see a link to user signup:</a:t>
            </a:r>
            <a:endParaRPr b="1" sz="1300">
              <a:solidFill>
                <a:srgbClr val="24292E"/>
              </a:solidFill>
            </a:endParaRPr>
          </a:p>
          <a:p>
            <a:pPr indent="0" lvl="0" marL="0" rtl="0" algn="just">
              <a:lnSpc>
                <a:spcPct val="100000"/>
              </a:lnSpc>
              <a:spcBef>
                <a:spcPts val="0"/>
              </a:spcBef>
              <a:spcAft>
                <a:spcPts val="0"/>
              </a:spcAft>
              <a:buNone/>
            </a:pPr>
            <a:r>
              <a:rPr lang="en" sz="1200">
                <a:solidFill>
                  <a:srgbClr val="24292E"/>
                </a:solidFill>
              </a:rPr>
              <a:t>Given  an unregistered user. When the user enters our website, a link to sign up as a user should be available for the user. Using either the “Get started icon” or  “Register” from Login/Sign up drop down menu, the user can access the link for sign up.</a:t>
            </a:r>
            <a:endParaRPr sz="1200">
              <a:solidFill>
                <a:srgbClr val="24292E"/>
              </a:solidFill>
            </a:endParaRPr>
          </a:p>
          <a:p>
            <a:pPr indent="0" lvl="0" marL="0" rtl="0" algn="just">
              <a:lnSpc>
                <a:spcPct val="100000"/>
              </a:lnSpc>
              <a:spcBef>
                <a:spcPts val="0"/>
              </a:spcBef>
              <a:spcAft>
                <a:spcPts val="0"/>
              </a:spcAft>
              <a:buNone/>
            </a:pPr>
            <a:r>
              <a:t/>
            </a:r>
            <a:endParaRPr sz="1200">
              <a:solidFill>
                <a:srgbClr val="24292E"/>
              </a:solidFill>
            </a:endParaRPr>
          </a:p>
          <a:p>
            <a:pPr indent="0" lvl="0" marL="0" rtl="0" algn="just">
              <a:lnSpc>
                <a:spcPct val="100000"/>
              </a:lnSpc>
              <a:spcBef>
                <a:spcPts val="0"/>
              </a:spcBef>
              <a:spcAft>
                <a:spcPts val="0"/>
              </a:spcAft>
              <a:buNone/>
            </a:pPr>
            <a:r>
              <a:t/>
            </a:r>
            <a:endParaRPr b="1" sz="1300">
              <a:solidFill>
                <a:srgbClr val="24292E"/>
              </a:solidFill>
            </a:endParaRPr>
          </a:p>
          <a:p>
            <a:pPr indent="0" lvl="0" marL="0" rtl="0" algn="just">
              <a:lnSpc>
                <a:spcPct val="100000"/>
              </a:lnSpc>
              <a:spcBef>
                <a:spcPts val="0"/>
              </a:spcBef>
              <a:spcAft>
                <a:spcPts val="0"/>
              </a:spcAft>
              <a:buNone/>
            </a:pPr>
            <a:r>
              <a:rPr b="1" lang="en" sz="1300">
                <a:solidFill>
                  <a:srgbClr val="24292E"/>
                </a:solidFill>
              </a:rPr>
              <a:t>Scenario 2: Unregistered User should see a registration form:</a:t>
            </a:r>
            <a:endParaRPr b="1" sz="1300">
              <a:solidFill>
                <a:srgbClr val="24292E"/>
              </a:solidFill>
            </a:endParaRPr>
          </a:p>
          <a:p>
            <a:pPr indent="0" lvl="0" marL="0" rtl="0" algn="just">
              <a:lnSpc>
                <a:spcPct val="100000"/>
              </a:lnSpc>
              <a:spcBef>
                <a:spcPts val="0"/>
              </a:spcBef>
              <a:spcAft>
                <a:spcPts val="0"/>
              </a:spcAft>
              <a:buNone/>
            </a:pPr>
            <a:r>
              <a:rPr lang="en" sz="1200">
                <a:solidFill>
                  <a:srgbClr val="24292E"/>
                </a:solidFill>
              </a:rPr>
              <a:t>Given  an unregistered user. When the user clicks on” </a:t>
            </a:r>
            <a:r>
              <a:rPr lang="en" sz="1200">
                <a:solidFill>
                  <a:schemeClr val="dk1"/>
                </a:solidFill>
              </a:rPr>
              <a:t>Don’t have an account?? Click below to Register”</a:t>
            </a:r>
            <a:r>
              <a:rPr lang="en" sz="1200">
                <a:solidFill>
                  <a:srgbClr val="24292E"/>
                </a:solidFill>
              </a:rPr>
              <a:t>, then the user should see a form allowing the user to sign up for our website. By clicking the register button below the  “ </a:t>
            </a:r>
            <a:r>
              <a:rPr lang="en" sz="1200">
                <a:solidFill>
                  <a:schemeClr val="dk1"/>
                </a:solidFill>
              </a:rPr>
              <a:t>Don’t have an account?? Click below to Register” prompt, the user can see the registration form.</a:t>
            </a:r>
            <a:endParaRPr/>
          </a:p>
        </p:txBody>
      </p:sp>
      <p:pic>
        <p:nvPicPr>
          <p:cNvPr id="74" name="Google Shape;74;p15"/>
          <p:cNvPicPr preferRelativeResize="0"/>
          <p:nvPr/>
        </p:nvPicPr>
        <p:blipFill rotWithShape="1">
          <a:blip r:embed="rId4">
            <a:alphaModFix/>
          </a:blip>
          <a:srcRect b="0" l="0" r="4141" t="0"/>
          <a:stretch/>
        </p:blipFill>
        <p:spPr>
          <a:xfrm>
            <a:off x="5534250" y="932375"/>
            <a:ext cx="3254575" cy="1703026"/>
          </a:xfrm>
          <a:prstGeom prst="rect">
            <a:avLst/>
          </a:prstGeom>
          <a:noFill/>
          <a:ln>
            <a:noFill/>
          </a:ln>
        </p:spPr>
      </p:pic>
      <p:pic>
        <p:nvPicPr>
          <p:cNvPr id="75" name="Google Shape;75;p15"/>
          <p:cNvPicPr preferRelativeResize="0"/>
          <p:nvPr/>
        </p:nvPicPr>
        <p:blipFill rotWithShape="1">
          <a:blip r:embed="rId5">
            <a:alphaModFix/>
          </a:blip>
          <a:srcRect b="0" l="0" r="13232" t="0"/>
          <a:stretch/>
        </p:blipFill>
        <p:spPr>
          <a:xfrm>
            <a:off x="5762850" y="2821425"/>
            <a:ext cx="2812400" cy="1650151"/>
          </a:xfrm>
          <a:prstGeom prst="rect">
            <a:avLst/>
          </a:prstGeom>
          <a:noFill/>
          <a:ln>
            <a:noFill/>
          </a:ln>
        </p:spPr>
      </p:pic>
      <p:pic>
        <p:nvPicPr>
          <p:cNvPr id="76" name="Google Shape;76;p15"/>
          <p:cNvPicPr preferRelativeResize="0"/>
          <p:nvPr/>
        </p:nvPicPr>
        <p:blipFill>
          <a:blip r:embed="rId6">
            <a:alphaModFix/>
          </a:blip>
          <a:stretch>
            <a:fillRect/>
          </a:stretch>
        </p:blipFill>
        <p:spPr>
          <a:xfrm>
            <a:off x="47400" y="37650"/>
            <a:ext cx="654450" cy="66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 name="Google Shape;82;p16"/>
          <p:cNvSpPr txBox="1"/>
          <p:nvPr>
            <p:ph idx="1" type="body"/>
          </p:nvPr>
        </p:nvSpPr>
        <p:spPr>
          <a:xfrm>
            <a:off x="235500" y="423750"/>
            <a:ext cx="4969800" cy="453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b="1" sz="1300">
              <a:solidFill>
                <a:srgbClr val="24292E"/>
              </a:solidFill>
              <a:highlight>
                <a:schemeClr val="lt1"/>
              </a:highlight>
            </a:endParaRPr>
          </a:p>
          <a:p>
            <a:pPr indent="0" lvl="0" marL="0" rtl="0" algn="just">
              <a:lnSpc>
                <a:spcPct val="100000"/>
              </a:lnSpc>
              <a:spcBef>
                <a:spcPts val="0"/>
              </a:spcBef>
              <a:spcAft>
                <a:spcPts val="0"/>
              </a:spcAft>
              <a:buNone/>
            </a:pPr>
            <a:r>
              <a:t/>
            </a:r>
            <a:endParaRPr b="1" sz="1300">
              <a:solidFill>
                <a:srgbClr val="24292E"/>
              </a:solidFill>
              <a:highlight>
                <a:schemeClr val="lt1"/>
              </a:highlight>
            </a:endParaRPr>
          </a:p>
          <a:p>
            <a:pPr indent="0" lvl="0" marL="0" rtl="0" algn="just">
              <a:lnSpc>
                <a:spcPct val="100000"/>
              </a:lnSpc>
              <a:spcBef>
                <a:spcPts val="0"/>
              </a:spcBef>
              <a:spcAft>
                <a:spcPts val="0"/>
              </a:spcAft>
              <a:buClr>
                <a:schemeClr val="dk1"/>
              </a:buClr>
              <a:buSzPts val="1100"/>
              <a:buFont typeface="Arial"/>
              <a:buNone/>
            </a:pPr>
            <a:r>
              <a:rPr b="1" lang="en" sz="1300">
                <a:solidFill>
                  <a:srgbClr val="24292E"/>
                </a:solidFill>
              </a:rPr>
              <a:t>Scenario 3: Unregistered User should receive confirmation email on signup:</a:t>
            </a:r>
            <a:endParaRPr b="1" sz="1300">
              <a:solidFill>
                <a:srgbClr val="24292E"/>
              </a:solidFill>
            </a:endParaRPr>
          </a:p>
          <a:p>
            <a:pPr indent="0" lvl="0" marL="0" rtl="0" algn="just">
              <a:lnSpc>
                <a:spcPct val="100000"/>
              </a:lnSpc>
              <a:spcBef>
                <a:spcPts val="0"/>
              </a:spcBef>
              <a:spcAft>
                <a:spcPts val="0"/>
              </a:spcAft>
              <a:buNone/>
            </a:pPr>
            <a:r>
              <a:rPr lang="en" sz="1200">
                <a:solidFill>
                  <a:srgbClr val="24292E"/>
                </a:solidFill>
              </a:rPr>
              <a:t>Given  an unregistered user. When the user fills out the sign up form  and clicks submit</a:t>
            </a:r>
            <a:r>
              <a:rPr lang="en" sz="1200">
                <a:solidFill>
                  <a:schemeClr val="dk1"/>
                </a:solidFill>
              </a:rPr>
              <a:t>,</a:t>
            </a:r>
            <a:r>
              <a:rPr lang="en" sz="1200">
                <a:solidFill>
                  <a:srgbClr val="24292E"/>
                </a:solidFill>
              </a:rPr>
              <a:t> then the user should receive a confirmation email with a link from Navigo that activates the user’s account. The following fields are to filled up by the user, in the registration form.</a:t>
            </a:r>
            <a:endParaRPr sz="1200">
              <a:solidFill>
                <a:srgbClr val="24292E"/>
              </a:solidFill>
            </a:endParaRPr>
          </a:p>
          <a:p>
            <a:pPr indent="-304800" lvl="0" marL="457200" rtl="0" algn="just">
              <a:lnSpc>
                <a:spcPct val="100000"/>
              </a:lnSpc>
              <a:spcBef>
                <a:spcPts val="0"/>
              </a:spcBef>
              <a:spcAft>
                <a:spcPts val="0"/>
              </a:spcAft>
              <a:buClr>
                <a:srgbClr val="24292E"/>
              </a:buClr>
              <a:buSzPts val="1200"/>
              <a:buChar char="❏"/>
            </a:pPr>
            <a:r>
              <a:rPr lang="en" sz="1200">
                <a:solidFill>
                  <a:srgbClr val="24292E"/>
                </a:solidFill>
              </a:rPr>
              <a:t>Username</a:t>
            </a:r>
            <a:endParaRPr sz="1200">
              <a:solidFill>
                <a:srgbClr val="24292E"/>
              </a:solidFill>
            </a:endParaRPr>
          </a:p>
          <a:p>
            <a:pPr indent="-304800" lvl="0" marL="457200" rtl="0" algn="just">
              <a:lnSpc>
                <a:spcPct val="100000"/>
              </a:lnSpc>
              <a:spcBef>
                <a:spcPts val="0"/>
              </a:spcBef>
              <a:spcAft>
                <a:spcPts val="0"/>
              </a:spcAft>
              <a:buClr>
                <a:srgbClr val="24292E"/>
              </a:buClr>
              <a:buSzPts val="1200"/>
              <a:buChar char="❏"/>
            </a:pPr>
            <a:r>
              <a:rPr lang="en" sz="1200">
                <a:solidFill>
                  <a:srgbClr val="24292E"/>
                </a:solidFill>
              </a:rPr>
              <a:t>First Name</a:t>
            </a:r>
            <a:endParaRPr sz="1200">
              <a:solidFill>
                <a:srgbClr val="24292E"/>
              </a:solidFill>
            </a:endParaRPr>
          </a:p>
          <a:p>
            <a:pPr indent="-304800" lvl="0" marL="457200" rtl="0" algn="just">
              <a:lnSpc>
                <a:spcPct val="100000"/>
              </a:lnSpc>
              <a:spcBef>
                <a:spcPts val="0"/>
              </a:spcBef>
              <a:spcAft>
                <a:spcPts val="0"/>
              </a:spcAft>
              <a:buClr>
                <a:srgbClr val="24292E"/>
              </a:buClr>
              <a:buSzPts val="1200"/>
              <a:buChar char="❏"/>
            </a:pPr>
            <a:r>
              <a:rPr lang="en" sz="1200">
                <a:solidFill>
                  <a:srgbClr val="24292E"/>
                </a:solidFill>
              </a:rPr>
              <a:t>Last Name,</a:t>
            </a:r>
            <a:endParaRPr sz="1200">
              <a:solidFill>
                <a:srgbClr val="24292E"/>
              </a:solidFill>
            </a:endParaRPr>
          </a:p>
          <a:p>
            <a:pPr indent="-304800" lvl="0" marL="457200" rtl="0" algn="just">
              <a:lnSpc>
                <a:spcPct val="100000"/>
              </a:lnSpc>
              <a:spcBef>
                <a:spcPts val="0"/>
              </a:spcBef>
              <a:spcAft>
                <a:spcPts val="0"/>
              </a:spcAft>
              <a:buClr>
                <a:srgbClr val="24292E"/>
              </a:buClr>
              <a:buSzPts val="1200"/>
              <a:buChar char="❏"/>
            </a:pPr>
            <a:r>
              <a:rPr lang="en" sz="1200">
                <a:solidFill>
                  <a:srgbClr val="24292E"/>
                </a:solidFill>
              </a:rPr>
              <a:t>E-Mail</a:t>
            </a:r>
            <a:endParaRPr sz="1200">
              <a:solidFill>
                <a:srgbClr val="24292E"/>
              </a:solidFill>
            </a:endParaRPr>
          </a:p>
          <a:p>
            <a:pPr indent="-304800" lvl="0" marL="457200" rtl="0" algn="just">
              <a:lnSpc>
                <a:spcPct val="100000"/>
              </a:lnSpc>
              <a:spcBef>
                <a:spcPts val="0"/>
              </a:spcBef>
              <a:spcAft>
                <a:spcPts val="0"/>
              </a:spcAft>
              <a:buClr>
                <a:srgbClr val="24292E"/>
              </a:buClr>
              <a:buSzPts val="1200"/>
              <a:buChar char="❏"/>
            </a:pPr>
            <a:r>
              <a:rPr lang="en" sz="1200">
                <a:solidFill>
                  <a:srgbClr val="24292E"/>
                </a:solidFill>
              </a:rPr>
              <a:t>Password (Strong Password with a minimum of 8 characters)</a:t>
            </a:r>
            <a:endParaRPr sz="1200">
              <a:solidFill>
                <a:srgbClr val="24292E"/>
              </a:solidFill>
            </a:endParaRPr>
          </a:p>
          <a:p>
            <a:pPr indent="0" lvl="0" marL="0" rtl="0" algn="just">
              <a:lnSpc>
                <a:spcPct val="100000"/>
              </a:lnSpc>
              <a:spcBef>
                <a:spcPts val="0"/>
              </a:spcBef>
              <a:spcAft>
                <a:spcPts val="0"/>
              </a:spcAft>
              <a:buClr>
                <a:schemeClr val="dk1"/>
              </a:buClr>
              <a:buSzPts val="1100"/>
              <a:buFont typeface="Arial"/>
              <a:buNone/>
            </a:pPr>
            <a:r>
              <a:t/>
            </a:r>
            <a:endParaRPr sz="1200">
              <a:solidFill>
                <a:srgbClr val="24292E"/>
              </a:solidFill>
            </a:endParaRPr>
          </a:p>
          <a:p>
            <a:pPr indent="0" lvl="0" marL="0" rtl="0" algn="just">
              <a:lnSpc>
                <a:spcPct val="100000"/>
              </a:lnSpc>
              <a:spcBef>
                <a:spcPts val="0"/>
              </a:spcBef>
              <a:spcAft>
                <a:spcPts val="0"/>
              </a:spcAft>
              <a:buClr>
                <a:schemeClr val="dk1"/>
              </a:buClr>
              <a:buSzPts val="1100"/>
              <a:buFont typeface="Arial"/>
              <a:buNone/>
            </a:pPr>
            <a:r>
              <a:t/>
            </a:r>
            <a:endParaRPr sz="1200">
              <a:solidFill>
                <a:srgbClr val="24292E"/>
              </a:solidFill>
            </a:endParaRPr>
          </a:p>
          <a:p>
            <a:pPr indent="0" lvl="0" marL="0" rtl="0" algn="just">
              <a:lnSpc>
                <a:spcPct val="100000"/>
              </a:lnSpc>
              <a:spcBef>
                <a:spcPts val="0"/>
              </a:spcBef>
              <a:spcAft>
                <a:spcPts val="0"/>
              </a:spcAft>
              <a:buClr>
                <a:schemeClr val="dk1"/>
              </a:buClr>
              <a:buSzPts val="1100"/>
              <a:buFont typeface="Arial"/>
              <a:buNone/>
            </a:pPr>
            <a:r>
              <a:t/>
            </a:r>
            <a:endParaRPr sz="1200">
              <a:solidFill>
                <a:srgbClr val="24292E"/>
              </a:solidFill>
            </a:endParaRPr>
          </a:p>
          <a:p>
            <a:pPr indent="0" lvl="0" marL="0" rtl="0" algn="just">
              <a:lnSpc>
                <a:spcPct val="100000"/>
              </a:lnSpc>
              <a:spcBef>
                <a:spcPts val="0"/>
              </a:spcBef>
              <a:spcAft>
                <a:spcPts val="0"/>
              </a:spcAft>
              <a:buClr>
                <a:schemeClr val="dk1"/>
              </a:buClr>
              <a:buSzPts val="1100"/>
              <a:buFont typeface="Arial"/>
              <a:buNone/>
            </a:pPr>
            <a:r>
              <a:rPr b="1" lang="en" sz="1300">
                <a:solidFill>
                  <a:srgbClr val="24292E"/>
                </a:solidFill>
              </a:rPr>
              <a:t>Scenario 4: Unregistered User should be able to activate user account:</a:t>
            </a:r>
            <a:endParaRPr b="1" sz="1300">
              <a:solidFill>
                <a:srgbClr val="24292E"/>
              </a:solidFill>
            </a:endParaRPr>
          </a:p>
          <a:p>
            <a:pPr indent="0" lvl="0" marL="0" rtl="0" algn="just">
              <a:lnSpc>
                <a:spcPct val="100000"/>
              </a:lnSpc>
              <a:spcBef>
                <a:spcPts val="0"/>
              </a:spcBef>
              <a:spcAft>
                <a:spcPts val="0"/>
              </a:spcAft>
              <a:buClr>
                <a:schemeClr val="dk1"/>
              </a:buClr>
              <a:buSzPts val="1100"/>
              <a:buFont typeface="Arial"/>
              <a:buNone/>
            </a:pPr>
            <a:r>
              <a:rPr lang="en" sz="1200">
                <a:solidFill>
                  <a:srgbClr val="24292E"/>
                </a:solidFill>
              </a:rPr>
              <a:t>Given  an unregistered user. When the user receives and activates the account confirmation link, the user should be able to have his account activated (registered account), through which he can use our services.</a:t>
            </a:r>
            <a:endParaRPr sz="1200">
              <a:solidFill>
                <a:srgbClr val="24292E"/>
              </a:solidFill>
            </a:endParaRPr>
          </a:p>
          <a:p>
            <a:pPr indent="0" lvl="0" marL="0" rtl="0" algn="just">
              <a:spcBef>
                <a:spcPts val="0"/>
              </a:spcBef>
              <a:spcAft>
                <a:spcPts val="1600"/>
              </a:spcAft>
              <a:buNone/>
            </a:pPr>
            <a:r>
              <a:t/>
            </a:r>
            <a:endParaRPr sz="1700"/>
          </a:p>
        </p:txBody>
      </p:sp>
      <p:pic>
        <p:nvPicPr>
          <p:cNvPr id="83" name="Google Shape;83;p16"/>
          <p:cNvPicPr preferRelativeResize="0"/>
          <p:nvPr/>
        </p:nvPicPr>
        <p:blipFill rotWithShape="1">
          <a:blip r:embed="rId4">
            <a:alphaModFix/>
          </a:blip>
          <a:srcRect b="0" l="1768" r="7978" t="5401"/>
          <a:stretch/>
        </p:blipFill>
        <p:spPr>
          <a:xfrm>
            <a:off x="5626775" y="627575"/>
            <a:ext cx="3138224" cy="2494625"/>
          </a:xfrm>
          <a:prstGeom prst="rect">
            <a:avLst/>
          </a:prstGeom>
          <a:noFill/>
          <a:ln>
            <a:noFill/>
          </a:ln>
        </p:spPr>
      </p:pic>
      <p:pic>
        <p:nvPicPr>
          <p:cNvPr id="84" name="Google Shape;84;p16"/>
          <p:cNvPicPr preferRelativeResize="0"/>
          <p:nvPr/>
        </p:nvPicPr>
        <p:blipFill rotWithShape="1">
          <a:blip r:embed="rId5">
            <a:alphaModFix/>
          </a:blip>
          <a:srcRect b="0" l="0" r="8079" t="46265"/>
          <a:stretch/>
        </p:blipFill>
        <p:spPr>
          <a:xfrm>
            <a:off x="5562199" y="3544475"/>
            <a:ext cx="3270099" cy="1001176"/>
          </a:xfrm>
          <a:prstGeom prst="rect">
            <a:avLst/>
          </a:prstGeom>
          <a:noFill/>
          <a:ln>
            <a:noFill/>
          </a:ln>
        </p:spPr>
      </p:pic>
      <p:pic>
        <p:nvPicPr>
          <p:cNvPr id="85" name="Google Shape;85;p16"/>
          <p:cNvPicPr preferRelativeResize="0"/>
          <p:nvPr/>
        </p:nvPicPr>
        <p:blipFill>
          <a:blip r:embed="rId6">
            <a:alphaModFix/>
          </a:blip>
          <a:stretch>
            <a:fillRect/>
          </a:stretch>
        </p:blipFill>
        <p:spPr>
          <a:xfrm>
            <a:off x="47400" y="37650"/>
            <a:ext cx="654450" cy="666125"/>
          </a:xfrm>
          <a:prstGeom prst="rect">
            <a:avLst/>
          </a:prstGeom>
          <a:noFill/>
          <a:ln>
            <a:noFill/>
          </a:ln>
        </p:spPr>
      </p:pic>
      <p:sp>
        <p:nvSpPr>
          <p:cNvPr id="86" name="Google Shape;86;p16"/>
          <p:cNvSpPr txBox="1"/>
          <p:nvPr>
            <p:ph type="title"/>
          </p:nvPr>
        </p:nvSpPr>
        <p:spPr>
          <a:xfrm>
            <a:off x="168275" y="21238"/>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idx="1" type="body"/>
          </p:nvPr>
        </p:nvSpPr>
        <p:spPr>
          <a:xfrm>
            <a:off x="351225" y="703775"/>
            <a:ext cx="5337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u="sng">
                <a:solidFill>
                  <a:srgbClr val="000000"/>
                </a:solidFill>
              </a:rPr>
              <a:t>Login Page User Story:</a:t>
            </a:r>
            <a:endParaRPr u="sng">
              <a:solidFill>
                <a:srgbClr val="000000"/>
              </a:solidFill>
            </a:endParaRPr>
          </a:p>
          <a:p>
            <a:pPr indent="0" lvl="0" marL="0" rtl="0" algn="just">
              <a:lnSpc>
                <a:spcPct val="100000"/>
              </a:lnSpc>
              <a:spcBef>
                <a:spcPts val="1600"/>
              </a:spcBef>
              <a:spcAft>
                <a:spcPts val="0"/>
              </a:spcAft>
              <a:buNone/>
            </a:pPr>
            <a:r>
              <a:rPr b="1" lang="en" sz="1400">
                <a:solidFill>
                  <a:srgbClr val="24292E"/>
                </a:solidFill>
              </a:rPr>
              <a:t>Scenario 1:  Registered User should be able to enter the login credentials on the login form:</a:t>
            </a:r>
            <a:endParaRPr b="1" sz="1400">
              <a:solidFill>
                <a:srgbClr val="24292E"/>
              </a:solidFill>
            </a:endParaRPr>
          </a:p>
          <a:p>
            <a:pPr indent="0" lvl="0" marL="0" rtl="0" algn="just">
              <a:lnSpc>
                <a:spcPct val="100000"/>
              </a:lnSpc>
              <a:spcBef>
                <a:spcPts val="0"/>
              </a:spcBef>
              <a:spcAft>
                <a:spcPts val="0"/>
              </a:spcAft>
              <a:buNone/>
            </a:pPr>
            <a:r>
              <a:rPr lang="en" sz="1300">
                <a:solidFill>
                  <a:srgbClr val="24292E"/>
                </a:solidFill>
              </a:rPr>
              <a:t>Given a Registered user. When the user enters our (Navigo) website, The user should see login screen with input data fields for </a:t>
            </a:r>
            <a:endParaRPr sz="1300">
              <a:solidFill>
                <a:srgbClr val="24292E"/>
              </a:solidFill>
            </a:endParaRPr>
          </a:p>
          <a:p>
            <a:pPr indent="-311150" lvl="0" marL="457200" rtl="0" algn="just">
              <a:lnSpc>
                <a:spcPct val="100000"/>
              </a:lnSpc>
              <a:spcBef>
                <a:spcPts val="0"/>
              </a:spcBef>
              <a:spcAft>
                <a:spcPts val="0"/>
              </a:spcAft>
              <a:buClr>
                <a:srgbClr val="24292E"/>
              </a:buClr>
              <a:buSzPts val="1300"/>
              <a:buChar char="❏"/>
            </a:pPr>
            <a:r>
              <a:rPr lang="en" sz="1300">
                <a:solidFill>
                  <a:srgbClr val="24292E"/>
                </a:solidFill>
              </a:rPr>
              <a:t>1) Username </a:t>
            </a:r>
            <a:endParaRPr sz="1300">
              <a:solidFill>
                <a:srgbClr val="24292E"/>
              </a:solidFill>
            </a:endParaRPr>
          </a:p>
          <a:p>
            <a:pPr indent="-311150" lvl="0" marL="457200" rtl="0" algn="just">
              <a:lnSpc>
                <a:spcPct val="100000"/>
              </a:lnSpc>
              <a:spcBef>
                <a:spcPts val="0"/>
              </a:spcBef>
              <a:spcAft>
                <a:spcPts val="0"/>
              </a:spcAft>
              <a:buClr>
                <a:srgbClr val="24292E"/>
              </a:buClr>
              <a:buSzPts val="1300"/>
              <a:buChar char="❏"/>
            </a:pPr>
            <a:r>
              <a:rPr lang="en" sz="1300">
                <a:solidFill>
                  <a:srgbClr val="24292E"/>
                </a:solidFill>
              </a:rPr>
              <a:t>2) Password</a:t>
            </a:r>
            <a:endParaRPr sz="1300">
              <a:solidFill>
                <a:srgbClr val="24292E"/>
              </a:solidFill>
            </a:endParaRPr>
          </a:p>
          <a:p>
            <a:pPr indent="0" lvl="0" marL="457200" rtl="0" algn="just">
              <a:lnSpc>
                <a:spcPct val="100000"/>
              </a:lnSpc>
              <a:spcBef>
                <a:spcPts val="0"/>
              </a:spcBef>
              <a:spcAft>
                <a:spcPts val="0"/>
              </a:spcAft>
              <a:buNone/>
            </a:pPr>
            <a:r>
              <a:t/>
            </a:r>
            <a:endParaRPr sz="1300">
              <a:solidFill>
                <a:srgbClr val="24292E"/>
              </a:solidFill>
            </a:endParaRPr>
          </a:p>
          <a:p>
            <a:pPr indent="0" lvl="0" marL="0" rtl="0" algn="just">
              <a:lnSpc>
                <a:spcPct val="100000"/>
              </a:lnSpc>
              <a:spcBef>
                <a:spcPts val="0"/>
              </a:spcBef>
              <a:spcAft>
                <a:spcPts val="0"/>
              </a:spcAft>
              <a:buNone/>
            </a:pPr>
            <a:r>
              <a:t/>
            </a:r>
            <a:endParaRPr sz="1300">
              <a:solidFill>
                <a:srgbClr val="24292E"/>
              </a:solidFill>
            </a:endParaRPr>
          </a:p>
          <a:p>
            <a:pPr indent="0" lvl="0" marL="0" rtl="0" algn="just">
              <a:lnSpc>
                <a:spcPct val="100000"/>
              </a:lnSpc>
              <a:spcBef>
                <a:spcPts val="0"/>
              </a:spcBef>
              <a:spcAft>
                <a:spcPts val="0"/>
              </a:spcAft>
              <a:buNone/>
            </a:pPr>
            <a:r>
              <a:t/>
            </a:r>
            <a:endParaRPr sz="1300">
              <a:solidFill>
                <a:srgbClr val="24292E"/>
              </a:solidFill>
            </a:endParaRPr>
          </a:p>
          <a:p>
            <a:pPr indent="0" lvl="0" marL="0" rtl="0" algn="just">
              <a:lnSpc>
                <a:spcPct val="100000"/>
              </a:lnSpc>
              <a:spcBef>
                <a:spcPts val="0"/>
              </a:spcBef>
              <a:spcAft>
                <a:spcPts val="0"/>
              </a:spcAft>
              <a:buNone/>
            </a:pPr>
            <a:r>
              <a:t/>
            </a:r>
            <a:endParaRPr sz="1300">
              <a:solidFill>
                <a:srgbClr val="24292E"/>
              </a:solidFill>
            </a:endParaRPr>
          </a:p>
          <a:p>
            <a:pPr indent="0" lvl="0" marL="0" rtl="0" algn="just">
              <a:lnSpc>
                <a:spcPct val="100000"/>
              </a:lnSpc>
              <a:spcBef>
                <a:spcPts val="0"/>
              </a:spcBef>
              <a:spcAft>
                <a:spcPts val="0"/>
              </a:spcAft>
              <a:buClr>
                <a:schemeClr val="dk1"/>
              </a:buClr>
              <a:buSzPts val="1100"/>
              <a:buFont typeface="Arial"/>
              <a:buNone/>
            </a:pPr>
            <a:r>
              <a:rPr b="1" lang="en" sz="1400">
                <a:solidFill>
                  <a:srgbClr val="24292E"/>
                </a:solidFill>
              </a:rPr>
              <a:t>Scenario 2:  Registered User should be able to successfully login with his correct credentials.</a:t>
            </a:r>
            <a:endParaRPr b="1" sz="1400">
              <a:solidFill>
                <a:srgbClr val="24292E"/>
              </a:solidFill>
            </a:endParaRPr>
          </a:p>
          <a:p>
            <a:pPr indent="0" lvl="0" marL="0" rtl="0" algn="just">
              <a:lnSpc>
                <a:spcPct val="100000"/>
              </a:lnSpc>
              <a:spcBef>
                <a:spcPts val="0"/>
              </a:spcBef>
              <a:spcAft>
                <a:spcPts val="0"/>
              </a:spcAft>
              <a:buClr>
                <a:schemeClr val="dk1"/>
              </a:buClr>
              <a:buSzPts val="1100"/>
              <a:buFont typeface="Arial"/>
              <a:buNone/>
            </a:pPr>
            <a:r>
              <a:rPr lang="en" sz="1300">
                <a:solidFill>
                  <a:srgbClr val="24292E"/>
                </a:solidFill>
              </a:rPr>
              <a:t>Given a Registered user. When the user, User should be able to successfully login using his correct username and password. He should also see a screen that displays “you are currently logged in as xyz”.</a:t>
            </a:r>
            <a:endParaRPr/>
          </a:p>
        </p:txBody>
      </p:sp>
      <p:pic>
        <p:nvPicPr>
          <p:cNvPr id="92" name="Google Shape;92;p17"/>
          <p:cNvPicPr preferRelativeResize="0"/>
          <p:nvPr/>
        </p:nvPicPr>
        <p:blipFill rotWithShape="1">
          <a:blip r:embed="rId4">
            <a:alphaModFix/>
          </a:blip>
          <a:srcRect b="0" l="13669" r="4134" t="0"/>
          <a:stretch/>
        </p:blipFill>
        <p:spPr>
          <a:xfrm>
            <a:off x="5995725" y="856175"/>
            <a:ext cx="2747226" cy="1997400"/>
          </a:xfrm>
          <a:prstGeom prst="rect">
            <a:avLst/>
          </a:prstGeom>
          <a:noFill/>
          <a:ln>
            <a:noFill/>
          </a:ln>
        </p:spPr>
      </p:pic>
      <p:pic>
        <p:nvPicPr>
          <p:cNvPr id="93" name="Google Shape;93;p17"/>
          <p:cNvPicPr preferRelativeResize="0"/>
          <p:nvPr/>
        </p:nvPicPr>
        <p:blipFill rotWithShape="1">
          <a:blip r:embed="rId5">
            <a:alphaModFix/>
          </a:blip>
          <a:srcRect b="0" l="10784" r="18358" t="46103"/>
          <a:stretch/>
        </p:blipFill>
        <p:spPr>
          <a:xfrm>
            <a:off x="5995725" y="3378200"/>
            <a:ext cx="2747225" cy="949825"/>
          </a:xfrm>
          <a:prstGeom prst="rect">
            <a:avLst/>
          </a:prstGeom>
          <a:noFill/>
          <a:ln>
            <a:noFill/>
          </a:ln>
        </p:spPr>
      </p:pic>
      <p:pic>
        <p:nvPicPr>
          <p:cNvPr id="94" name="Google Shape;94;p17"/>
          <p:cNvPicPr preferRelativeResize="0"/>
          <p:nvPr/>
        </p:nvPicPr>
        <p:blipFill>
          <a:blip r:embed="rId6">
            <a:alphaModFix/>
          </a:blip>
          <a:stretch>
            <a:fillRect/>
          </a:stretch>
        </p:blipFill>
        <p:spPr>
          <a:xfrm>
            <a:off x="47400" y="37650"/>
            <a:ext cx="654450" cy="666125"/>
          </a:xfrm>
          <a:prstGeom prst="rect">
            <a:avLst/>
          </a:prstGeom>
          <a:noFill/>
          <a:ln>
            <a:noFill/>
          </a:ln>
        </p:spPr>
      </p:pic>
      <p:sp>
        <p:nvSpPr>
          <p:cNvPr id="95" name="Google Shape;95;p17"/>
          <p:cNvSpPr txBox="1"/>
          <p:nvPr>
            <p:ph type="title"/>
          </p:nvPr>
        </p:nvSpPr>
        <p:spPr>
          <a:xfrm>
            <a:off x="168275" y="21238"/>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idx="1" type="body"/>
          </p:nvPr>
        </p:nvSpPr>
        <p:spPr>
          <a:xfrm>
            <a:off x="187525" y="236750"/>
            <a:ext cx="5337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u="sng">
              <a:solidFill>
                <a:srgbClr val="000000"/>
              </a:solidFill>
            </a:endParaRPr>
          </a:p>
          <a:p>
            <a:pPr indent="0" lvl="0" marL="0" rtl="0" algn="just">
              <a:lnSpc>
                <a:spcPct val="100000"/>
              </a:lnSpc>
              <a:spcBef>
                <a:spcPts val="1600"/>
              </a:spcBef>
              <a:spcAft>
                <a:spcPts val="0"/>
              </a:spcAft>
              <a:buNone/>
            </a:pPr>
            <a:r>
              <a:t/>
            </a:r>
            <a:endParaRPr b="1" sz="1400">
              <a:solidFill>
                <a:srgbClr val="24292E"/>
              </a:solidFill>
              <a:highlight>
                <a:srgbClr val="FFFFFF"/>
              </a:highlight>
            </a:endParaRPr>
          </a:p>
          <a:p>
            <a:pPr indent="0" lvl="0" marL="0" rtl="0" algn="just">
              <a:lnSpc>
                <a:spcPct val="100000"/>
              </a:lnSpc>
              <a:spcBef>
                <a:spcPts val="0"/>
              </a:spcBef>
              <a:spcAft>
                <a:spcPts val="0"/>
              </a:spcAft>
              <a:buNone/>
            </a:pPr>
            <a:r>
              <a:rPr b="1" lang="en" sz="1400">
                <a:solidFill>
                  <a:srgbClr val="24292E"/>
                </a:solidFill>
              </a:rPr>
              <a:t>Scenario 3:  Registered User should get a prompt if the user enters incorrect credentials.</a:t>
            </a:r>
            <a:endParaRPr b="1" sz="1400">
              <a:solidFill>
                <a:srgbClr val="24292E"/>
              </a:solidFill>
            </a:endParaRPr>
          </a:p>
          <a:p>
            <a:pPr indent="0" lvl="0" marL="0" rtl="0" algn="just">
              <a:lnSpc>
                <a:spcPct val="100000"/>
              </a:lnSpc>
              <a:spcBef>
                <a:spcPts val="0"/>
              </a:spcBef>
              <a:spcAft>
                <a:spcPts val="0"/>
              </a:spcAft>
              <a:buNone/>
            </a:pPr>
            <a:r>
              <a:t/>
            </a:r>
            <a:endParaRPr sz="1300">
              <a:solidFill>
                <a:srgbClr val="24292E"/>
              </a:solidFill>
            </a:endParaRPr>
          </a:p>
          <a:p>
            <a:pPr indent="0" lvl="0" marL="0" rtl="0" algn="just">
              <a:lnSpc>
                <a:spcPct val="100000"/>
              </a:lnSpc>
              <a:spcBef>
                <a:spcPts val="0"/>
              </a:spcBef>
              <a:spcAft>
                <a:spcPts val="0"/>
              </a:spcAft>
              <a:buNone/>
            </a:pPr>
            <a:r>
              <a:rPr lang="en" sz="1300">
                <a:solidFill>
                  <a:srgbClr val="24292E"/>
                </a:solidFill>
              </a:rPr>
              <a:t>Given a Registered user: When a user enters incorrect login credentials (username, password or both), our Navigo website should display a message the following message to the user, “The password you entered is incorrect. Lost your password?”. The user is notified about an unsuccessful login with this.</a:t>
            </a:r>
            <a:endParaRPr sz="1300">
              <a:solidFill>
                <a:srgbClr val="24292E"/>
              </a:solidFill>
            </a:endParaRPr>
          </a:p>
          <a:p>
            <a:pPr indent="0" lvl="0" marL="0" rtl="0" algn="just">
              <a:lnSpc>
                <a:spcPct val="100000"/>
              </a:lnSpc>
              <a:spcBef>
                <a:spcPts val="0"/>
              </a:spcBef>
              <a:spcAft>
                <a:spcPts val="0"/>
              </a:spcAft>
              <a:buNone/>
            </a:pPr>
            <a:r>
              <a:rPr lang="en" sz="1300">
                <a:solidFill>
                  <a:srgbClr val="24292E"/>
                </a:solidFill>
              </a:rPr>
              <a:t> </a:t>
            </a:r>
            <a:endParaRPr/>
          </a:p>
        </p:txBody>
      </p:sp>
      <p:pic>
        <p:nvPicPr>
          <p:cNvPr id="101" name="Google Shape;101;p18"/>
          <p:cNvPicPr preferRelativeResize="0"/>
          <p:nvPr/>
        </p:nvPicPr>
        <p:blipFill rotWithShape="1">
          <a:blip r:embed="rId4">
            <a:alphaModFix/>
          </a:blip>
          <a:srcRect b="7624" l="5688" r="2568" t="5039"/>
          <a:stretch/>
        </p:blipFill>
        <p:spPr>
          <a:xfrm>
            <a:off x="5912750" y="703775"/>
            <a:ext cx="2872151" cy="2753200"/>
          </a:xfrm>
          <a:prstGeom prst="rect">
            <a:avLst/>
          </a:prstGeom>
          <a:noFill/>
          <a:ln>
            <a:noFill/>
          </a:ln>
        </p:spPr>
      </p:pic>
      <p:pic>
        <p:nvPicPr>
          <p:cNvPr id="102" name="Google Shape;102;p18"/>
          <p:cNvPicPr preferRelativeResize="0"/>
          <p:nvPr/>
        </p:nvPicPr>
        <p:blipFill>
          <a:blip r:embed="rId5">
            <a:alphaModFix/>
          </a:blip>
          <a:stretch>
            <a:fillRect/>
          </a:stretch>
        </p:blipFill>
        <p:spPr>
          <a:xfrm>
            <a:off x="47400" y="37650"/>
            <a:ext cx="654450" cy="666125"/>
          </a:xfrm>
          <a:prstGeom prst="rect">
            <a:avLst/>
          </a:prstGeom>
          <a:noFill/>
          <a:ln>
            <a:noFill/>
          </a:ln>
        </p:spPr>
      </p:pic>
      <p:sp>
        <p:nvSpPr>
          <p:cNvPr id="103" name="Google Shape;103;p18"/>
          <p:cNvSpPr txBox="1"/>
          <p:nvPr>
            <p:ph type="title"/>
          </p:nvPr>
        </p:nvSpPr>
        <p:spPr>
          <a:xfrm>
            <a:off x="187525" y="-12"/>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446575" y="131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p:txBody>
      </p:sp>
      <p:sp>
        <p:nvSpPr>
          <p:cNvPr id="109" name="Google Shape;109;p19"/>
          <p:cNvSpPr txBox="1"/>
          <p:nvPr>
            <p:ph idx="1" type="body"/>
          </p:nvPr>
        </p:nvSpPr>
        <p:spPr>
          <a:xfrm>
            <a:off x="276650" y="749700"/>
            <a:ext cx="8481900" cy="3416400"/>
          </a:xfrm>
          <a:prstGeom prst="rect">
            <a:avLst/>
          </a:prstGeom>
        </p:spPr>
        <p:txBody>
          <a:bodyPr anchorCtr="0" anchor="t" bIns="91425" lIns="91425" spcFirstLastPara="1" rIns="91425" wrap="square" tIns="91425">
            <a:noAutofit/>
          </a:bodyPr>
          <a:lstStyle/>
          <a:p>
            <a:pPr indent="-327025" lvl="0" marL="457200" rtl="0" algn="just">
              <a:spcBef>
                <a:spcPts val="140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From the  homepage, the user should be able to access the login page via a sign in link.</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On the site when the user clicks the 'sign-in’ link, the user is </a:t>
            </a:r>
            <a:r>
              <a:rPr lang="en" sz="1550">
                <a:solidFill>
                  <a:srgbClr val="444444"/>
                </a:solidFill>
                <a:latin typeface="Times New Roman"/>
                <a:ea typeface="Times New Roman"/>
                <a:cs typeface="Times New Roman"/>
                <a:sym typeface="Times New Roman"/>
              </a:rPr>
              <a:t>redirected</a:t>
            </a:r>
            <a:r>
              <a:rPr lang="en" sz="1550">
                <a:solidFill>
                  <a:srgbClr val="444444"/>
                </a:solidFill>
                <a:latin typeface="Times New Roman"/>
                <a:ea typeface="Times New Roman"/>
                <a:cs typeface="Times New Roman"/>
                <a:sym typeface="Times New Roman"/>
              </a:rPr>
              <a:t> to the login page where the user can enter the email and password for authentication.</a:t>
            </a:r>
            <a:endParaRPr sz="9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Upon successful login, the user is </a:t>
            </a:r>
            <a:r>
              <a:rPr lang="en" sz="1550">
                <a:solidFill>
                  <a:srgbClr val="444444"/>
                </a:solidFill>
                <a:latin typeface="Times New Roman"/>
                <a:ea typeface="Times New Roman"/>
                <a:cs typeface="Times New Roman"/>
                <a:sym typeface="Times New Roman"/>
              </a:rPr>
              <a:t>redirected</a:t>
            </a:r>
            <a:r>
              <a:rPr lang="en" sz="1550">
                <a:solidFill>
                  <a:srgbClr val="444444"/>
                </a:solidFill>
                <a:latin typeface="Times New Roman"/>
                <a:ea typeface="Times New Roman"/>
                <a:cs typeface="Times New Roman"/>
                <a:sym typeface="Times New Roman"/>
              </a:rPr>
              <a:t> to the</a:t>
            </a:r>
            <a:r>
              <a:rPr lang="en" sz="1550">
                <a:solidFill>
                  <a:srgbClr val="444444"/>
                </a:solidFill>
                <a:latin typeface="Times New Roman"/>
                <a:ea typeface="Times New Roman"/>
                <a:cs typeface="Times New Roman"/>
                <a:sym typeface="Times New Roman"/>
              </a:rPr>
              <a:t> successful login page.</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Upon successful login</a:t>
            </a:r>
            <a:r>
              <a:rPr lang="en" sz="1550">
                <a:solidFill>
                  <a:srgbClr val="444444"/>
                </a:solidFill>
                <a:latin typeface="Times New Roman"/>
                <a:ea typeface="Times New Roman"/>
                <a:cs typeface="Times New Roman"/>
                <a:sym typeface="Times New Roman"/>
              </a:rPr>
              <a:t>, the user’s Username is displayed and displays a “You are currently logged in as, xyz” message.</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If the user enters an incorrect username and or password, the user  should see an appropriate error message indicating that the user’s credentials are incorrect.</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The user should be able to retry authenticating.</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The user’s password needs to follow the Navigo’s strong password policy for secure passwords.</a:t>
            </a:r>
            <a:endParaRPr sz="1550">
              <a:solidFill>
                <a:srgbClr val="444444"/>
              </a:solidFill>
              <a:latin typeface="Times New Roman"/>
              <a:ea typeface="Times New Roman"/>
              <a:cs typeface="Times New Roman"/>
              <a:sym typeface="Times New Roman"/>
            </a:endParaRPr>
          </a:p>
          <a:p>
            <a:pPr indent="-327025" lvl="0" marL="457200" rtl="0" algn="just">
              <a:spcBef>
                <a:spcPts val="0"/>
              </a:spcBef>
              <a:spcAft>
                <a:spcPts val="0"/>
              </a:spcAft>
              <a:buClr>
                <a:srgbClr val="444444"/>
              </a:buClr>
              <a:buSzPts val="1550"/>
              <a:buFont typeface="Times New Roman"/>
              <a:buChar char="❏"/>
            </a:pPr>
            <a:r>
              <a:rPr lang="en" sz="1550">
                <a:solidFill>
                  <a:srgbClr val="444444"/>
                </a:solidFill>
                <a:latin typeface="Times New Roman"/>
                <a:ea typeface="Times New Roman"/>
                <a:cs typeface="Times New Roman"/>
                <a:sym typeface="Times New Roman"/>
              </a:rPr>
              <a:t>The user should also see a link which allows me to register if the user is a new user.</a:t>
            </a:r>
            <a:endParaRPr sz="1550">
              <a:solidFill>
                <a:srgbClr val="444444"/>
              </a:solidFill>
              <a:latin typeface="Times New Roman"/>
              <a:ea typeface="Times New Roman"/>
              <a:cs typeface="Times New Roman"/>
              <a:sym typeface="Times New Roman"/>
            </a:endParaRPr>
          </a:p>
          <a:p>
            <a:pPr indent="0" lvl="0" marL="0" rtl="0" algn="just">
              <a:spcBef>
                <a:spcPts val="1400"/>
              </a:spcBef>
              <a:spcAft>
                <a:spcPts val="0"/>
              </a:spcAft>
              <a:buNone/>
            </a:pPr>
            <a:r>
              <a:t/>
            </a:r>
            <a:endParaRPr sz="1350">
              <a:solidFill>
                <a:srgbClr val="444444"/>
              </a:solidFill>
              <a:latin typeface="Times New Roman"/>
              <a:ea typeface="Times New Roman"/>
              <a:cs typeface="Times New Roman"/>
              <a:sym typeface="Times New Roman"/>
            </a:endParaRPr>
          </a:p>
          <a:p>
            <a:pPr indent="0" lvl="0" marL="0" rtl="0" algn="just">
              <a:spcBef>
                <a:spcPts val="1400"/>
              </a:spcBef>
              <a:spcAft>
                <a:spcPts val="1600"/>
              </a:spcAft>
              <a:buNone/>
            </a:pPr>
            <a:r>
              <a:t/>
            </a:r>
            <a:endParaRPr sz="1900"/>
          </a:p>
        </p:txBody>
      </p:sp>
      <p:pic>
        <p:nvPicPr>
          <p:cNvPr id="110" name="Google Shape;110;p19"/>
          <p:cNvPicPr preferRelativeResize="0"/>
          <p:nvPr/>
        </p:nvPicPr>
        <p:blipFill>
          <a:blip r:embed="rId4">
            <a:alphaModFix/>
          </a:blip>
          <a:stretch>
            <a:fillRect/>
          </a:stretch>
        </p:blipFill>
        <p:spPr>
          <a:xfrm>
            <a:off x="47400" y="37650"/>
            <a:ext cx="654450" cy="66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ph idx="1" type="body"/>
          </p:nvPr>
        </p:nvSpPr>
        <p:spPr>
          <a:xfrm>
            <a:off x="3557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16" name="Google Shape;116;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17" name="Google Shape;117;p20"/>
          <p:cNvSpPr txBox="1"/>
          <p:nvPr/>
        </p:nvSpPr>
        <p:spPr>
          <a:xfrm>
            <a:off x="1152525" y="228600"/>
            <a:ext cx="50451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nvSpPr>
        <p:spPr>
          <a:xfrm>
            <a:off x="781050" y="123825"/>
            <a:ext cx="6867600" cy="5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Test Cases</a:t>
            </a:r>
            <a:endParaRPr b="1" sz="2800"/>
          </a:p>
        </p:txBody>
      </p:sp>
      <p:pic>
        <p:nvPicPr>
          <p:cNvPr id="119" name="Google Shape;119;p20"/>
          <p:cNvPicPr preferRelativeResize="0"/>
          <p:nvPr/>
        </p:nvPicPr>
        <p:blipFill>
          <a:blip r:embed="rId4">
            <a:alphaModFix/>
          </a:blip>
          <a:stretch>
            <a:fillRect/>
          </a:stretch>
        </p:blipFill>
        <p:spPr>
          <a:xfrm>
            <a:off x="47400" y="37650"/>
            <a:ext cx="654450" cy="666125"/>
          </a:xfrm>
          <a:prstGeom prst="rect">
            <a:avLst/>
          </a:prstGeom>
          <a:noFill/>
          <a:ln>
            <a:noFill/>
          </a:ln>
        </p:spPr>
      </p:pic>
      <p:pic>
        <p:nvPicPr>
          <p:cNvPr id="120" name="Google Shape;120;p20"/>
          <p:cNvPicPr preferRelativeResize="0"/>
          <p:nvPr/>
        </p:nvPicPr>
        <p:blipFill>
          <a:blip r:embed="rId5">
            <a:alphaModFix/>
          </a:blip>
          <a:stretch>
            <a:fillRect/>
          </a:stretch>
        </p:blipFill>
        <p:spPr>
          <a:xfrm>
            <a:off x="100250" y="913200"/>
            <a:ext cx="8947551" cy="3498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6" name="Google Shape;126;p21"/>
          <p:cNvSpPr txBox="1"/>
          <p:nvPr>
            <p:ph idx="1" type="body"/>
          </p:nvPr>
        </p:nvSpPr>
        <p:spPr>
          <a:xfrm>
            <a:off x="3557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27" name="Google Shape;127;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28" name="Google Shape;128;p21"/>
          <p:cNvSpPr txBox="1"/>
          <p:nvPr/>
        </p:nvSpPr>
        <p:spPr>
          <a:xfrm>
            <a:off x="1152525" y="228600"/>
            <a:ext cx="50451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1"/>
          <p:cNvPicPr preferRelativeResize="0"/>
          <p:nvPr/>
        </p:nvPicPr>
        <p:blipFill>
          <a:blip r:embed="rId4">
            <a:alphaModFix/>
          </a:blip>
          <a:stretch>
            <a:fillRect/>
          </a:stretch>
        </p:blipFill>
        <p:spPr>
          <a:xfrm>
            <a:off x="47400" y="37650"/>
            <a:ext cx="654450" cy="666125"/>
          </a:xfrm>
          <a:prstGeom prst="rect">
            <a:avLst/>
          </a:prstGeom>
          <a:noFill/>
          <a:ln>
            <a:noFill/>
          </a:ln>
        </p:spPr>
      </p:pic>
      <p:pic>
        <p:nvPicPr>
          <p:cNvPr id="130" name="Google Shape;130;p21"/>
          <p:cNvPicPr preferRelativeResize="0"/>
          <p:nvPr/>
        </p:nvPicPr>
        <p:blipFill>
          <a:blip r:embed="rId5">
            <a:alphaModFix/>
          </a:blip>
          <a:stretch>
            <a:fillRect/>
          </a:stretch>
        </p:blipFill>
        <p:spPr>
          <a:xfrm>
            <a:off x="130150" y="1017725"/>
            <a:ext cx="9013852" cy="3688868"/>
          </a:xfrm>
          <a:prstGeom prst="rect">
            <a:avLst/>
          </a:prstGeom>
          <a:noFill/>
          <a:ln>
            <a:noFill/>
          </a:ln>
        </p:spPr>
      </p:pic>
      <p:sp>
        <p:nvSpPr>
          <p:cNvPr id="131" name="Google Shape;131;p21"/>
          <p:cNvSpPr txBox="1"/>
          <p:nvPr/>
        </p:nvSpPr>
        <p:spPr>
          <a:xfrm>
            <a:off x="781050" y="123825"/>
            <a:ext cx="6867600" cy="5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Test Cases</a:t>
            </a:r>
            <a:endParaRPr b="1"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